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90"/>
  </p:notesMasterIdLst>
  <p:handoutMasterIdLst>
    <p:handoutMasterId r:id="rId91"/>
  </p:handoutMasterIdLst>
  <p:sldIdLst>
    <p:sldId id="1778" r:id="rId3"/>
    <p:sldId id="1724" r:id="rId4"/>
    <p:sldId id="1863" r:id="rId5"/>
    <p:sldId id="2138" r:id="rId6"/>
    <p:sldId id="2334" r:id="rId7"/>
    <p:sldId id="2279" r:id="rId8"/>
    <p:sldId id="2280" r:id="rId9"/>
    <p:sldId id="2288" r:id="rId10"/>
    <p:sldId id="2335" r:id="rId11"/>
    <p:sldId id="2289" r:id="rId12"/>
    <p:sldId id="2290" r:id="rId13"/>
    <p:sldId id="2291" r:id="rId14"/>
    <p:sldId id="2292" r:id="rId15"/>
    <p:sldId id="2293" r:id="rId16"/>
    <p:sldId id="2336" r:id="rId17"/>
    <p:sldId id="2297" r:id="rId18"/>
    <p:sldId id="2298" r:id="rId19"/>
    <p:sldId id="2299" r:id="rId20"/>
    <p:sldId id="2300" r:id="rId21"/>
    <p:sldId id="2301" r:id="rId22"/>
    <p:sldId id="2303" r:id="rId23"/>
    <p:sldId id="2304" r:id="rId24"/>
    <p:sldId id="2305" r:id="rId25"/>
    <p:sldId id="2337" r:id="rId26"/>
    <p:sldId id="2281" r:id="rId27"/>
    <p:sldId id="2282" r:id="rId28"/>
    <p:sldId id="2283" r:id="rId29"/>
    <p:sldId id="2284" r:id="rId30"/>
    <p:sldId id="2285" r:id="rId31"/>
    <p:sldId id="2286" r:id="rId32"/>
    <p:sldId id="2294" r:id="rId33"/>
    <p:sldId id="2287" r:id="rId34"/>
    <p:sldId id="2338" r:id="rId35"/>
    <p:sldId id="2084" r:id="rId36"/>
    <p:sldId id="2142" r:id="rId37"/>
    <p:sldId id="2143" r:id="rId38"/>
    <p:sldId id="2144" r:id="rId39"/>
    <p:sldId id="2145" r:id="rId40"/>
    <p:sldId id="2146" r:id="rId41"/>
    <p:sldId id="2147" r:id="rId42"/>
    <p:sldId id="2148" r:id="rId43"/>
    <p:sldId id="2295" r:id="rId44"/>
    <p:sldId id="2307" r:id="rId45"/>
    <p:sldId id="2313" r:id="rId46"/>
    <p:sldId id="2308" r:id="rId47"/>
    <p:sldId id="2309" r:id="rId48"/>
    <p:sldId id="2310" r:id="rId49"/>
    <p:sldId id="2311" r:id="rId50"/>
    <p:sldId id="2312" r:id="rId51"/>
    <p:sldId id="2339" r:id="rId52"/>
    <p:sldId id="2159" r:id="rId53"/>
    <p:sldId id="2322" r:id="rId54"/>
    <p:sldId id="2323" r:id="rId55"/>
    <p:sldId id="2182" r:id="rId56"/>
    <p:sldId id="2314" r:id="rId57"/>
    <p:sldId id="2160" r:id="rId58"/>
    <p:sldId id="2161" r:id="rId59"/>
    <p:sldId id="2315" r:id="rId60"/>
    <p:sldId id="2316" r:id="rId61"/>
    <p:sldId id="2319" r:id="rId62"/>
    <p:sldId id="2321" r:id="rId63"/>
    <p:sldId id="2150" r:id="rId64"/>
    <p:sldId id="2151" r:id="rId65"/>
    <p:sldId id="2320" r:id="rId66"/>
    <p:sldId id="2340" r:id="rId67"/>
    <p:sldId id="2162" r:id="rId68"/>
    <p:sldId id="2324" r:id="rId69"/>
    <p:sldId id="2183" r:id="rId70"/>
    <p:sldId id="2325" r:id="rId71"/>
    <p:sldId id="2163" r:id="rId72"/>
    <p:sldId id="2326" r:id="rId73"/>
    <p:sldId id="2327" r:id="rId74"/>
    <p:sldId id="2164" r:id="rId75"/>
    <p:sldId id="2341" r:id="rId76"/>
    <p:sldId id="2087" r:id="rId77"/>
    <p:sldId id="2329" r:id="rId78"/>
    <p:sldId id="2330" r:id="rId79"/>
    <p:sldId id="2328" r:id="rId80"/>
    <p:sldId id="2331" r:id="rId81"/>
    <p:sldId id="2184" r:id="rId82"/>
    <p:sldId id="2332" r:id="rId83"/>
    <p:sldId id="2185" r:id="rId84"/>
    <p:sldId id="2342" r:id="rId85"/>
    <p:sldId id="1738" r:id="rId86"/>
    <p:sldId id="2132" r:id="rId87"/>
    <p:sldId id="2333" r:id="rId88"/>
    <p:sldId id="1787"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5067" autoAdjust="0"/>
  </p:normalViewPr>
  <p:slideViewPr>
    <p:cSldViewPr>
      <p:cViewPr>
        <p:scale>
          <a:sx n="70" d="100"/>
          <a:sy n="70" d="100"/>
        </p:scale>
        <p:origin x="1368" y="188"/>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2025-11-06</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2025-11-06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094450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140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1772855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09878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D96B5199-40F8-06C2-AC5D-BD35501C48D2}"/>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36386" y="4756100"/>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33" r:id="rId21"/>
    <p:sldLayoutId id="214748383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8" name="Graphic 7">
            <a:extLst>
              <a:ext uri="{FF2B5EF4-FFF2-40B4-BE49-F238E27FC236}">
                <a16:creationId xmlns:a16="http://schemas.microsoft.com/office/drawing/2014/main" id="{9F6DF1AF-5814-9E96-821B-918E1F8AC412}"/>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6386" y="4756100"/>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5" r:id="rId23"/>
    <p:sldLayoutId id="2147483836"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60Record_Import/050Importing_Records_Using_an_Import_Profile" TargetMode="External"/><Relationship Id="rId2" Type="http://schemas.openxmlformats.org/officeDocument/2006/relationships/hyperlink" Target="https://knowledge.exlibrisgroup.com/Alma/Product_Documentation/010Alma_Online_Help_(English)/050Administration/050Configuring_General_Alma_Functions/050External_Systems#Configuring_Integration_Profiles" TargetMode="External"/><Relationship Id="rId1" Type="http://schemas.openxmlformats.org/officeDocument/2006/relationships/slideLayout" Target="../slideLayouts/slideLayout30.xml"/><Relationship Id="rId4" Type="http://schemas.openxmlformats.org/officeDocument/2006/relationships/hyperlink" Target="https://knowledge.exlibrisgroup.com/Alma/Product_Documentation/010Alma_Online_Help_(English)/040Resource_Management/075Publishing_Profiles#Configuring_Publishing_Profil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3" Type="http://schemas.openxmlformats.org/officeDocument/2006/relationships/hyperlink" Target="https://developers.exlibrisgroup.com/console/?url=/wp-content/uploads/alma/openapi/conf.json" TargetMode="External"/><Relationship Id="rId2" Type="http://schemas.openxmlformats.org/officeDocument/2006/relationships/hyperlink" Target="https://developers.exlibrisgroup.com/alma/apis/conf/" TargetMode="External"/><Relationship Id="rId1" Type="http://schemas.openxmlformats.org/officeDocument/2006/relationships/slideLayout" Target="../slideLayouts/slideLayout30.xml"/><Relationship Id="rId5" Type="http://schemas.openxmlformats.org/officeDocument/2006/relationships/image" Target="../media/image113.png"/><Relationship Id="rId4" Type="http://schemas.openxmlformats.org/officeDocument/2006/relationships/hyperlink" Target="https://developers.exlibrisgroup.com/blog/Working-with-the-Alma-Jobs-API"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323528" y="2706115"/>
            <a:ext cx="6196533" cy="1305174"/>
          </a:xfrm>
        </p:spPr>
        <p:txBody>
          <a:bodyPr/>
          <a:lstStyle/>
          <a:p>
            <a:r>
              <a:rPr lang="en-US" b="1" dirty="0"/>
              <a:t>Job Management in Alma</a:t>
            </a:r>
          </a:p>
        </p:txBody>
      </p:sp>
      <p:sp>
        <p:nvSpPr>
          <p:cNvPr id="6" name="Subtitle 5">
            <a:extLst>
              <a:ext uri="{FF2B5EF4-FFF2-40B4-BE49-F238E27FC236}">
                <a16:creationId xmlns:a16="http://schemas.microsoft.com/office/drawing/2014/main" id="{77303539-D005-4366-BC54-8CA69FAEF93F}"/>
              </a:ext>
            </a:extLst>
          </p:cNvPr>
          <p:cNvSpPr>
            <a:spLocks noGrp="1"/>
          </p:cNvSpPr>
          <p:nvPr>
            <p:ph type="subTitle" idx="1"/>
          </p:nvPr>
        </p:nvSpPr>
        <p:spPr>
          <a:xfrm>
            <a:off x="323528" y="3939903"/>
            <a:ext cx="6196532" cy="1008112"/>
          </a:xfrm>
        </p:spPr>
        <p:txBody>
          <a:bodyPr>
            <a:normAutofit/>
          </a:bodyPr>
          <a:lstStyle/>
          <a:p>
            <a:r>
              <a:rPr lang="en-US" sz="2800" dirty="0"/>
              <a:t>Yoel Kortick</a:t>
            </a:r>
          </a:p>
          <a:p>
            <a:r>
              <a:rPr lang="en-US" sz="2800" dirty="0"/>
              <a:t>Senior Librarian</a:t>
            </a:r>
            <a:endParaRPr lang="LID4096" sz="2800" dirty="0"/>
          </a:p>
        </p:txBody>
      </p:sp>
    </p:spTree>
    <p:extLst>
      <p:ext uri="{BB962C8B-B14F-4D97-AF65-F5344CB8AC3E}">
        <p14:creationId xmlns:p14="http://schemas.microsoft.com/office/powerpoint/2010/main" val="785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Fulfillment Jobs Configuration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816423"/>
          </a:xfrm>
        </p:spPr>
        <p:txBody>
          <a:bodyPr>
            <a:noAutofit/>
          </a:bodyPr>
          <a:lstStyle/>
          <a:p>
            <a:r>
              <a:rPr lang="en-US" dirty="0"/>
              <a:t>Some scheduled jobs, such as “MMS – Build Record Relations” and “Authorities – Link Bib Headings” work without any specific parameters provided by the institution.  </a:t>
            </a:r>
          </a:p>
          <a:p>
            <a:r>
              <a:rPr lang="en-US" dirty="0"/>
              <a:t>Other scheduled jobs, such as “Notices - Send Courtesy Notices and Handle Loan Renewals” and “Send Hold Shelf Reminders” do require parameters provided by the institution. </a:t>
            </a:r>
          </a:p>
          <a:p>
            <a:pPr lvl="1"/>
            <a:r>
              <a:rPr lang="en-US" sz="2400" dirty="0"/>
              <a:t>We will now take a look at the configuration of these two scheduled fulfillment jobs as an example.</a:t>
            </a:r>
          </a:p>
          <a:p>
            <a:endParaRPr lang="en-US" dirty="0"/>
          </a:p>
        </p:txBody>
      </p:sp>
    </p:spTree>
    <p:extLst>
      <p:ext uri="{BB962C8B-B14F-4D97-AF65-F5344CB8AC3E}">
        <p14:creationId xmlns:p14="http://schemas.microsoft.com/office/powerpoint/2010/main" val="353298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Fulfillment Jobs Configuration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771551"/>
            <a:ext cx="8640960" cy="864095"/>
          </a:xfrm>
        </p:spPr>
        <p:txBody>
          <a:bodyPr>
            <a:noAutofit/>
          </a:bodyPr>
          <a:lstStyle/>
          <a:p>
            <a:r>
              <a:rPr lang="en-US" sz="2200" dirty="0"/>
              <a:t>Here we see that the jobs “Notices - Send Courtesy Notices and Handle Loan Renewals” and “Send Hold Shelf Reminders” are scheduled</a:t>
            </a:r>
          </a:p>
        </p:txBody>
      </p:sp>
      <p:pic>
        <p:nvPicPr>
          <p:cNvPr id="5" name="Picture 4">
            <a:extLst>
              <a:ext uri="{FF2B5EF4-FFF2-40B4-BE49-F238E27FC236}">
                <a16:creationId xmlns:a16="http://schemas.microsoft.com/office/drawing/2014/main" id="{95A6EAEA-F4CF-4ACA-A768-7A627ECEB132}"/>
              </a:ext>
            </a:extLst>
          </p:cNvPr>
          <p:cNvPicPr>
            <a:picLocks noChangeAspect="1"/>
          </p:cNvPicPr>
          <p:nvPr/>
        </p:nvPicPr>
        <p:blipFill>
          <a:blip r:embed="rId2"/>
          <a:stretch>
            <a:fillRect/>
          </a:stretch>
        </p:blipFill>
        <p:spPr>
          <a:xfrm>
            <a:off x="0" y="1572008"/>
            <a:ext cx="9144000" cy="2367894"/>
          </a:xfrm>
          <a:prstGeom prst="rect">
            <a:avLst/>
          </a:prstGeom>
          <a:ln>
            <a:solidFill>
              <a:schemeClr val="accent1"/>
            </a:solidFill>
          </a:ln>
        </p:spPr>
      </p:pic>
      <p:pic>
        <p:nvPicPr>
          <p:cNvPr id="6" name="Picture 5">
            <a:extLst>
              <a:ext uri="{FF2B5EF4-FFF2-40B4-BE49-F238E27FC236}">
                <a16:creationId xmlns:a16="http://schemas.microsoft.com/office/drawing/2014/main" id="{49E6B4E6-2448-4E5A-841F-D9A6D0702C21}"/>
              </a:ext>
            </a:extLst>
          </p:cNvPr>
          <p:cNvPicPr>
            <a:picLocks noChangeAspect="1"/>
          </p:cNvPicPr>
          <p:nvPr/>
        </p:nvPicPr>
        <p:blipFill>
          <a:blip r:embed="rId3"/>
          <a:stretch>
            <a:fillRect/>
          </a:stretch>
        </p:blipFill>
        <p:spPr>
          <a:xfrm>
            <a:off x="0" y="4221462"/>
            <a:ext cx="9144000" cy="366512"/>
          </a:xfrm>
          <a:prstGeom prst="rect">
            <a:avLst/>
          </a:prstGeom>
          <a:ln>
            <a:solidFill>
              <a:schemeClr val="accent1"/>
            </a:solidFill>
          </a:ln>
        </p:spPr>
      </p:pic>
      <p:sp>
        <p:nvSpPr>
          <p:cNvPr id="7" name="Rectangle 6">
            <a:extLst>
              <a:ext uri="{FF2B5EF4-FFF2-40B4-BE49-F238E27FC236}">
                <a16:creationId xmlns:a16="http://schemas.microsoft.com/office/drawing/2014/main" id="{30C1ABCB-C202-4F47-8C39-7D87E9D88A87}"/>
              </a:ext>
            </a:extLst>
          </p:cNvPr>
          <p:cNvSpPr/>
          <p:nvPr/>
        </p:nvSpPr>
        <p:spPr>
          <a:xfrm>
            <a:off x="467544" y="3579862"/>
            <a:ext cx="3834673" cy="417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01F585-A21E-4B60-8E7F-C64AFB4D7ED6}"/>
              </a:ext>
            </a:extLst>
          </p:cNvPr>
          <p:cNvSpPr/>
          <p:nvPr/>
        </p:nvSpPr>
        <p:spPr>
          <a:xfrm>
            <a:off x="395536" y="4221462"/>
            <a:ext cx="3960440"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428212-7ABE-430A-B006-E83A81F01EB4}"/>
              </a:ext>
            </a:extLst>
          </p:cNvPr>
          <p:cNvSpPr/>
          <p:nvPr/>
        </p:nvSpPr>
        <p:spPr>
          <a:xfrm>
            <a:off x="0" y="1572008"/>
            <a:ext cx="827584" cy="345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4427180-8A8D-49D8-9628-6F27C18440A0}"/>
              </a:ext>
            </a:extLst>
          </p:cNvPr>
          <p:cNvSpPr txBox="1"/>
          <p:nvPr/>
        </p:nvSpPr>
        <p:spPr>
          <a:xfrm>
            <a:off x="3851920" y="1635646"/>
            <a:ext cx="3834673" cy="646331"/>
          </a:xfrm>
          <a:prstGeom prst="rect">
            <a:avLst/>
          </a:prstGeom>
          <a:solidFill>
            <a:schemeClr val="bg1"/>
          </a:solidFill>
          <a:ln>
            <a:solidFill>
              <a:schemeClr val="accent1"/>
            </a:solidFill>
          </a:ln>
        </p:spPr>
        <p:txBody>
          <a:bodyPr wrap="square" rtlCol="0">
            <a:spAutoFit/>
          </a:bodyPr>
          <a:lstStyle/>
          <a:p>
            <a:r>
              <a:rPr lang="en-US" dirty="0"/>
              <a:t>Here we are at “Alma Menu &gt; Admin &gt; Manage Jobs and Sets &gt; Monitor Jobs”</a:t>
            </a:r>
          </a:p>
        </p:txBody>
      </p:sp>
    </p:spTree>
    <p:extLst>
      <p:ext uri="{BB962C8B-B14F-4D97-AF65-F5344CB8AC3E}">
        <p14:creationId xmlns:p14="http://schemas.microsoft.com/office/powerpoint/2010/main" val="326690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5F04E-8F87-4C9F-96E7-9A6058B2E1E6}"/>
              </a:ext>
            </a:extLst>
          </p:cNvPr>
          <p:cNvPicPr>
            <a:picLocks noChangeAspect="1"/>
          </p:cNvPicPr>
          <p:nvPr/>
        </p:nvPicPr>
        <p:blipFill>
          <a:blip r:embed="rId2"/>
          <a:stretch>
            <a:fillRect/>
          </a:stretch>
        </p:blipFill>
        <p:spPr>
          <a:xfrm>
            <a:off x="3397665" y="2623661"/>
            <a:ext cx="2565680" cy="172034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Fulfillment Jobs Configuration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771551"/>
            <a:ext cx="8640960" cy="1537584"/>
          </a:xfrm>
        </p:spPr>
        <p:txBody>
          <a:bodyPr>
            <a:noAutofit/>
          </a:bodyPr>
          <a:lstStyle/>
          <a:p>
            <a:r>
              <a:rPr lang="en-US" sz="2200" dirty="0"/>
              <a:t>The institution configures the jobs “Notices - Send Courtesy Notices and Handle Loan Renewals” and “Send Hold Shelf Reminders” at “Configuration menu &gt; Fulfillment &gt; General  &gt; Fulfillment Jobs Configuration”</a:t>
            </a:r>
          </a:p>
        </p:txBody>
      </p:sp>
      <p:sp>
        <p:nvSpPr>
          <p:cNvPr id="9" name="Rectangle 8">
            <a:extLst>
              <a:ext uri="{FF2B5EF4-FFF2-40B4-BE49-F238E27FC236}">
                <a16:creationId xmlns:a16="http://schemas.microsoft.com/office/drawing/2014/main" id="{29428212-7ABE-430A-B006-E83A81F01EB4}"/>
              </a:ext>
            </a:extLst>
          </p:cNvPr>
          <p:cNvSpPr/>
          <p:nvPr/>
        </p:nvSpPr>
        <p:spPr>
          <a:xfrm>
            <a:off x="3474632" y="2912947"/>
            <a:ext cx="2393511" cy="345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37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Fulfillment Jobs Configuration </a:t>
            </a:r>
          </a:p>
        </p:txBody>
      </p:sp>
      <p:pic>
        <p:nvPicPr>
          <p:cNvPr id="7" name="Picture 6">
            <a:extLst>
              <a:ext uri="{FF2B5EF4-FFF2-40B4-BE49-F238E27FC236}">
                <a16:creationId xmlns:a16="http://schemas.microsoft.com/office/drawing/2014/main" id="{9F41D392-2D61-454F-90E0-6F2825232B22}"/>
              </a:ext>
            </a:extLst>
          </p:cNvPr>
          <p:cNvPicPr>
            <a:picLocks noChangeAspect="1"/>
          </p:cNvPicPr>
          <p:nvPr/>
        </p:nvPicPr>
        <p:blipFill>
          <a:blip r:embed="rId2"/>
          <a:stretch>
            <a:fillRect/>
          </a:stretch>
        </p:blipFill>
        <p:spPr>
          <a:xfrm>
            <a:off x="0" y="555526"/>
            <a:ext cx="9144000" cy="4191737"/>
          </a:xfrm>
          <a:prstGeom prst="rect">
            <a:avLst/>
          </a:prstGeom>
          <a:ln>
            <a:solidFill>
              <a:schemeClr val="accent1"/>
            </a:solidFill>
          </a:ln>
        </p:spPr>
      </p:pic>
      <p:sp>
        <p:nvSpPr>
          <p:cNvPr id="8" name="Rectangle 7">
            <a:extLst>
              <a:ext uri="{FF2B5EF4-FFF2-40B4-BE49-F238E27FC236}">
                <a16:creationId xmlns:a16="http://schemas.microsoft.com/office/drawing/2014/main" id="{3D5A17DF-3D5A-4104-9412-B19664F852E8}"/>
              </a:ext>
            </a:extLst>
          </p:cNvPr>
          <p:cNvSpPr/>
          <p:nvPr/>
        </p:nvSpPr>
        <p:spPr>
          <a:xfrm>
            <a:off x="179512" y="1635646"/>
            <a:ext cx="25922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A335D9-A55C-45F2-B570-1325F742CD9C}"/>
              </a:ext>
            </a:extLst>
          </p:cNvPr>
          <p:cNvSpPr/>
          <p:nvPr/>
        </p:nvSpPr>
        <p:spPr>
          <a:xfrm>
            <a:off x="179512" y="2571750"/>
            <a:ext cx="16561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9D26F7-DD3A-44DC-A5E3-818595C621E9}"/>
              </a:ext>
            </a:extLst>
          </p:cNvPr>
          <p:cNvSpPr txBox="1"/>
          <p:nvPr/>
        </p:nvSpPr>
        <p:spPr>
          <a:xfrm>
            <a:off x="5076057" y="3435846"/>
            <a:ext cx="3096344" cy="646331"/>
          </a:xfrm>
          <a:prstGeom prst="rect">
            <a:avLst/>
          </a:prstGeom>
          <a:solidFill>
            <a:schemeClr val="bg1"/>
          </a:solidFill>
          <a:ln>
            <a:solidFill>
              <a:schemeClr val="accent1"/>
            </a:solidFill>
          </a:ln>
        </p:spPr>
        <p:txBody>
          <a:bodyPr wrap="square" rtlCol="0">
            <a:spAutoFit/>
          </a:bodyPr>
          <a:lstStyle/>
          <a:p>
            <a:r>
              <a:rPr lang="en-US" dirty="0"/>
              <a:t>We will see a close-up of these two jobs on the next slide.</a:t>
            </a:r>
          </a:p>
        </p:txBody>
      </p:sp>
    </p:spTree>
    <p:extLst>
      <p:ext uri="{BB962C8B-B14F-4D97-AF65-F5344CB8AC3E}">
        <p14:creationId xmlns:p14="http://schemas.microsoft.com/office/powerpoint/2010/main" val="404293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60C8-F935-4964-A02F-BDE2CE95D872}"/>
              </a:ext>
            </a:extLst>
          </p:cNvPr>
          <p:cNvPicPr>
            <a:picLocks noChangeAspect="1"/>
          </p:cNvPicPr>
          <p:nvPr/>
        </p:nvPicPr>
        <p:blipFill>
          <a:blip r:embed="rId2"/>
          <a:stretch>
            <a:fillRect/>
          </a:stretch>
        </p:blipFill>
        <p:spPr>
          <a:xfrm>
            <a:off x="0" y="1923678"/>
            <a:ext cx="9144000" cy="187803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Fulfillment Jobs Configuration </a:t>
            </a:r>
          </a:p>
        </p:txBody>
      </p:sp>
      <p:sp>
        <p:nvSpPr>
          <p:cNvPr id="9" name="Rectangle 8">
            <a:extLst>
              <a:ext uri="{FF2B5EF4-FFF2-40B4-BE49-F238E27FC236}">
                <a16:creationId xmlns:a16="http://schemas.microsoft.com/office/drawing/2014/main" id="{29428212-7ABE-430A-B006-E83A81F01EB4}"/>
              </a:ext>
            </a:extLst>
          </p:cNvPr>
          <p:cNvSpPr/>
          <p:nvPr/>
        </p:nvSpPr>
        <p:spPr>
          <a:xfrm>
            <a:off x="3375245" y="2136791"/>
            <a:ext cx="1988844" cy="441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B0C72F-AB3D-4279-8B49-A5BACFDD38CD}"/>
              </a:ext>
            </a:extLst>
          </p:cNvPr>
          <p:cNvSpPr/>
          <p:nvPr/>
        </p:nvSpPr>
        <p:spPr>
          <a:xfrm>
            <a:off x="3203847" y="2991654"/>
            <a:ext cx="2160241" cy="572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2645C8-8165-40A7-AA68-7BD83E1CB720}"/>
              </a:ext>
            </a:extLst>
          </p:cNvPr>
          <p:cNvSpPr/>
          <p:nvPr/>
        </p:nvSpPr>
        <p:spPr>
          <a:xfrm>
            <a:off x="5918886" y="2132022"/>
            <a:ext cx="2664296" cy="572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44BC49-4D4B-4FEB-B1F3-C31DB5AE95B8}"/>
              </a:ext>
            </a:extLst>
          </p:cNvPr>
          <p:cNvSpPr/>
          <p:nvPr/>
        </p:nvSpPr>
        <p:spPr>
          <a:xfrm>
            <a:off x="5869693" y="3057350"/>
            <a:ext cx="1988844" cy="441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1"/>
            <a:ext cx="8856984" cy="778096"/>
          </a:xfrm>
        </p:spPr>
        <p:txBody>
          <a:bodyPr>
            <a:noAutofit/>
          </a:bodyPr>
          <a:lstStyle/>
          <a:p>
            <a:r>
              <a:rPr lang="en-US" dirty="0"/>
              <a:t>Examples of parameters for the institution to configure for the jobs.</a:t>
            </a:r>
            <a:endParaRPr lang="en-US" sz="2400" dirty="0"/>
          </a:p>
        </p:txBody>
      </p:sp>
      <p:sp>
        <p:nvSpPr>
          <p:cNvPr id="4" name="TextBox 3">
            <a:extLst>
              <a:ext uri="{FF2B5EF4-FFF2-40B4-BE49-F238E27FC236}">
                <a16:creationId xmlns:a16="http://schemas.microsoft.com/office/drawing/2014/main" id="{C42FAA5C-2427-4655-B6A2-3D9B37E7ECDF}"/>
              </a:ext>
            </a:extLst>
          </p:cNvPr>
          <p:cNvSpPr txBox="1"/>
          <p:nvPr/>
        </p:nvSpPr>
        <p:spPr>
          <a:xfrm>
            <a:off x="323528" y="4083918"/>
            <a:ext cx="2088232" cy="369332"/>
          </a:xfrm>
          <a:prstGeom prst="rect">
            <a:avLst/>
          </a:prstGeom>
          <a:noFill/>
          <a:ln>
            <a:solidFill>
              <a:schemeClr val="accent1"/>
            </a:solidFill>
          </a:ln>
        </p:spPr>
        <p:txBody>
          <a:bodyPr wrap="square" rtlCol="0">
            <a:spAutoFit/>
          </a:bodyPr>
          <a:lstStyle/>
          <a:p>
            <a:r>
              <a:rPr lang="en-US" dirty="0"/>
              <a:t>Scheduled run time</a:t>
            </a:r>
          </a:p>
        </p:txBody>
      </p:sp>
      <p:cxnSp>
        <p:nvCxnSpPr>
          <p:cNvPr id="6" name="Straight Arrow Connector 5">
            <a:extLst>
              <a:ext uri="{FF2B5EF4-FFF2-40B4-BE49-F238E27FC236}">
                <a16:creationId xmlns:a16="http://schemas.microsoft.com/office/drawing/2014/main" id="{626DAC19-6B02-4CD4-8705-3A858949AB3E}"/>
              </a:ext>
            </a:extLst>
          </p:cNvPr>
          <p:cNvCxnSpPr/>
          <p:nvPr/>
        </p:nvCxnSpPr>
        <p:spPr>
          <a:xfrm flipH="1">
            <a:off x="1947813" y="2643758"/>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1ED32C-3FBB-48EA-BCC0-9DBE43FB520B}"/>
              </a:ext>
            </a:extLst>
          </p:cNvPr>
          <p:cNvCxnSpPr/>
          <p:nvPr/>
        </p:nvCxnSpPr>
        <p:spPr>
          <a:xfrm flipH="1">
            <a:off x="1958446" y="3564328"/>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67018F-09DD-4335-9309-70C34AABC637}"/>
              </a:ext>
            </a:extLst>
          </p:cNvPr>
          <p:cNvCxnSpPr/>
          <p:nvPr/>
        </p:nvCxnSpPr>
        <p:spPr>
          <a:xfrm>
            <a:off x="2379861" y="2643758"/>
            <a:ext cx="0" cy="144016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F40838A-0B46-402F-BBCC-DDBC4285FE2D}"/>
              </a:ext>
            </a:extLst>
          </p:cNvPr>
          <p:cNvSpPr txBox="1"/>
          <p:nvPr/>
        </p:nvSpPr>
        <p:spPr>
          <a:xfrm>
            <a:off x="4390343" y="4154362"/>
            <a:ext cx="2088232" cy="369332"/>
          </a:xfrm>
          <a:prstGeom prst="rect">
            <a:avLst/>
          </a:prstGeom>
          <a:noFill/>
          <a:ln>
            <a:solidFill>
              <a:schemeClr val="accent1"/>
            </a:solidFill>
          </a:ln>
        </p:spPr>
        <p:txBody>
          <a:bodyPr wrap="square" rtlCol="0">
            <a:spAutoFit/>
          </a:bodyPr>
          <a:lstStyle/>
          <a:p>
            <a:r>
              <a:rPr lang="en-US" dirty="0"/>
              <a:t>Job configurations</a:t>
            </a:r>
          </a:p>
        </p:txBody>
      </p:sp>
      <p:cxnSp>
        <p:nvCxnSpPr>
          <p:cNvPr id="19" name="Straight Arrow Connector 18">
            <a:extLst>
              <a:ext uri="{FF2B5EF4-FFF2-40B4-BE49-F238E27FC236}">
                <a16:creationId xmlns:a16="http://schemas.microsoft.com/office/drawing/2014/main" id="{BCFD6243-225E-4F79-BC27-0F6549A37386}"/>
              </a:ext>
            </a:extLst>
          </p:cNvPr>
          <p:cNvCxnSpPr>
            <a:cxnSpLocks/>
          </p:cNvCxnSpPr>
          <p:nvPr/>
        </p:nvCxnSpPr>
        <p:spPr>
          <a:xfrm flipV="1">
            <a:off x="5580112" y="3772231"/>
            <a:ext cx="68353" cy="3821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67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Scheduled Jobs from Profiles</a:t>
            </a:r>
            <a:endParaRPr lang="LID4096" dirty="0"/>
          </a:p>
        </p:txBody>
      </p:sp>
    </p:spTree>
    <p:extLst>
      <p:ext uri="{BB962C8B-B14F-4D97-AF65-F5344CB8AC3E}">
        <p14:creationId xmlns:p14="http://schemas.microsoft.com/office/powerpoint/2010/main" val="126838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0"/>
            <a:ext cx="8856984" cy="3816423"/>
          </a:xfrm>
        </p:spPr>
        <p:txBody>
          <a:bodyPr>
            <a:noAutofit/>
          </a:bodyPr>
          <a:lstStyle/>
          <a:p>
            <a:r>
              <a:rPr lang="en-US" dirty="0"/>
              <a:t>Other scheduled jobs also take parameters from the institution's configurations.</a:t>
            </a:r>
          </a:p>
          <a:p>
            <a:r>
              <a:rPr lang="en-US" sz="2400" dirty="0"/>
              <a:t>These include scheduled jobs originating from the following profiles:</a:t>
            </a:r>
          </a:p>
          <a:p>
            <a:pPr marL="457200" indent="-457200">
              <a:buFont typeface="+mj-lt"/>
              <a:buAutoNum type="arabicPeriod"/>
            </a:pPr>
            <a:r>
              <a:rPr lang="en-US" dirty="0">
                <a:hlinkClick r:id="rId2" tooltip="External Systems"/>
              </a:rPr>
              <a:t>Integration Profiles</a:t>
            </a:r>
            <a:endParaRPr lang="en-US" dirty="0"/>
          </a:p>
          <a:p>
            <a:pPr marL="457200" indent="-457200">
              <a:buFont typeface="+mj-lt"/>
              <a:buAutoNum type="arabicPeriod"/>
            </a:pPr>
            <a:r>
              <a:rPr lang="en-US" dirty="0">
                <a:hlinkClick r:id="rId3"/>
              </a:rPr>
              <a:t>Import Profiles </a:t>
            </a:r>
            <a:endParaRPr lang="en-US" dirty="0"/>
          </a:p>
          <a:p>
            <a:pPr marL="457200" indent="-457200">
              <a:buFont typeface="+mj-lt"/>
              <a:buAutoNum type="arabicPeriod"/>
            </a:pPr>
            <a:r>
              <a:rPr lang="en-US" dirty="0">
                <a:hlinkClick r:id="rId4" tooltip="Exporting Records"/>
              </a:rPr>
              <a:t>Publishing Profiles</a:t>
            </a:r>
            <a:endParaRPr lang="en-US" dirty="0"/>
          </a:p>
          <a:p>
            <a:endParaRPr lang="en-US" dirty="0"/>
          </a:p>
          <a:p>
            <a:endParaRPr lang="en-US" sz="2400" dirty="0"/>
          </a:p>
        </p:txBody>
      </p:sp>
    </p:spTree>
    <p:extLst>
      <p:ext uri="{BB962C8B-B14F-4D97-AF65-F5344CB8AC3E}">
        <p14:creationId xmlns:p14="http://schemas.microsoft.com/office/powerpoint/2010/main" val="855957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0"/>
            <a:ext cx="8856984" cy="1080120"/>
          </a:xfrm>
        </p:spPr>
        <p:txBody>
          <a:bodyPr>
            <a:noAutofit/>
          </a:bodyPr>
          <a:lstStyle/>
          <a:p>
            <a:r>
              <a:rPr lang="en-US" sz="2200" dirty="0"/>
              <a:t>For example, here we have an integration profile named “Accounts Dept”</a:t>
            </a:r>
          </a:p>
          <a:p>
            <a:endParaRPr lang="en-US" sz="2200" dirty="0"/>
          </a:p>
        </p:txBody>
      </p:sp>
      <p:pic>
        <p:nvPicPr>
          <p:cNvPr id="4" name="Picture 3">
            <a:extLst>
              <a:ext uri="{FF2B5EF4-FFF2-40B4-BE49-F238E27FC236}">
                <a16:creationId xmlns:a16="http://schemas.microsoft.com/office/drawing/2014/main" id="{01896949-BA7A-45EE-A220-25153A72741A}"/>
              </a:ext>
            </a:extLst>
          </p:cNvPr>
          <p:cNvPicPr>
            <a:picLocks noChangeAspect="1"/>
          </p:cNvPicPr>
          <p:nvPr/>
        </p:nvPicPr>
        <p:blipFill>
          <a:blip r:embed="rId2"/>
          <a:stretch>
            <a:fillRect/>
          </a:stretch>
        </p:blipFill>
        <p:spPr>
          <a:xfrm>
            <a:off x="0" y="1395460"/>
            <a:ext cx="9144000" cy="2370338"/>
          </a:xfrm>
          <a:prstGeom prst="rect">
            <a:avLst/>
          </a:prstGeom>
          <a:ln>
            <a:solidFill>
              <a:schemeClr val="accent1"/>
            </a:solidFill>
          </a:ln>
        </p:spPr>
      </p:pic>
      <p:sp>
        <p:nvSpPr>
          <p:cNvPr id="5" name="Rectangle 4">
            <a:extLst>
              <a:ext uri="{FF2B5EF4-FFF2-40B4-BE49-F238E27FC236}">
                <a16:creationId xmlns:a16="http://schemas.microsoft.com/office/drawing/2014/main" id="{558E8248-4036-4C63-9FB9-FDF36E9D4408}"/>
              </a:ext>
            </a:extLst>
          </p:cNvPr>
          <p:cNvSpPr/>
          <p:nvPr/>
        </p:nvSpPr>
        <p:spPr>
          <a:xfrm>
            <a:off x="5313346" y="2152146"/>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001F26-8D7F-4B38-944E-146B0100327D}"/>
              </a:ext>
            </a:extLst>
          </p:cNvPr>
          <p:cNvSpPr/>
          <p:nvPr/>
        </p:nvSpPr>
        <p:spPr>
          <a:xfrm>
            <a:off x="76045" y="1802739"/>
            <a:ext cx="103957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346145E-949B-4150-A8DD-2B79EE558E21}"/>
              </a:ext>
            </a:extLst>
          </p:cNvPr>
          <p:cNvPicPr>
            <a:picLocks noChangeAspect="1"/>
          </p:cNvPicPr>
          <p:nvPr/>
        </p:nvPicPr>
        <p:blipFill>
          <a:blip r:embed="rId3"/>
          <a:stretch>
            <a:fillRect/>
          </a:stretch>
        </p:blipFill>
        <p:spPr>
          <a:xfrm>
            <a:off x="3607879" y="3291831"/>
            <a:ext cx="2000250" cy="1524000"/>
          </a:xfrm>
          <a:prstGeom prst="rect">
            <a:avLst/>
          </a:prstGeom>
          <a:ln>
            <a:solidFill>
              <a:schemeClr val="accent1"/>
            </a:solidFill>
          </a:ln>
        </p:spPr>
      </p:pic>
      <p:sp>
        <p:nvSpPr>
          <p:cNvPr id="8" name="Rectangle 7">
            <a:extLst>
              <a:ext uri="{FF2B5EF4-FFF2-40B4-BE49-F238E27FC236}">
                <a16:creationId xmlns:a16="http://schemas.microsoft.com/office/drawing/2014/main" id="{6FC3BDA6-7BAF-4737-A3D4-043995299166}"/>
              </a:ext>
            </a:extLst>
          </p:cNvPr>
          <p:cNvSpPr/>
          <p:nvPr/>
        </p:nvSpPr>
        <p:spPr>
          <a:xfrm>
            <a:off x="3707904" y="4155926"/>
            <a:ext cx="1008112"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C9C398-F8CD-46C8-8694-654FC8D096B3}"/>
              </a:ext>
            </a:extLst>
          </p:cNvPr>
          <p:cNvSpPr txBox="1"/>
          <p:nvPr/>
        </p:nvSpPr>
        <p:spPr>
          <a:xfrm>
            <a:off x="596933" y="3920976"/>
            <a:ext cx="1800200" cy="646331"/>
          </a:xfrm>
          <a:prstGeom prst="rect">
            <a:avLst/>
          </a:prstGeom>
          <a:noFill/>
          <a:ln>
            <a:solidFill>
              <a:schemeClr val="accent1"/>
            </a:solidFill>
          </a:ln>
        </p:spPr>
        <p:txBody>
          <a:bodyPr wrap="square" rtlCol="0">
            <a:spAutoFit/>
          </a:bodyPr>
          <a:lstStyle/>
          <a:p>
            <a:r>
              <a:rPr lang="en-US" dirty="0"/>
              <a:t>Integration type is “Finance”</a:t>
            </a:r>
          </a:p>
        </p:txBody>
      </p:sp>
      <p:cxnSp>
        <p:nvCxnSpPr>
          <p:cNvPr id="11" name="Straight Arrow Connector 10">
            <a:extLst>
              <a:ext uri="{FF2B5EF4-FFF2-40B4-BE49-F238E27FC236}">
                <a16:creationId xmlns:a16="http://schemas.microsoft.com/office/drawing/2014/main" id="{787DE321-FC9A-4FC4-BDE7-C8FA3B05E2F6}"/>
              </a:ext>
            </a:extLst>
          </p:cNvPr>
          <p:cNvCxnSpPr>
            <a:stCxn id="9" idx="3"/>
          </p:cNvCxnSpPr>
          <p:nvPr/>
        </p:nvCxnSpPr>
        <p:spPr>
          <a:xfrm>
            <a:off x="2397133" y="4244142"/>
            <a:ext cx="1310771" cy="127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9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FAC773-E191-46EE-AC4B-70CB40D67F4D}"/>
              </a:ext>
            </a:extLst>
          </p:cNvPr>
          <p:cNvPicPr>
            <a:picLocks noChangeAspect="1"/>
          </p:cNvPicPr>
          <p:nvPr/>
        </p:nvPicPr>
        <p:blipFill>
          <a:blip r:embed="rId2"/>
          <a:stretch>
            <a:fillRect/>
          </a:stretch>
        </p:blipFill>
        <p:spPr>
          <a:xfrm>
            <a:off x="0" y="1614506"/>
            <a:ext cx="9144000" cy="239740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0"/>
            <a:ext cx="8856984" cy="1080120"/>
          </a:xfrm>
        </p:spPr>
        <p:txBody>
          <a:bodyPr>
            <a:noAutofit/>
          </a:bodyPr>
          <a:lstStyle/>
          <a:p>
            <a:r>
              <a:rPr lang="en-US" dirty="0"/>
              <a:t>It is scheduled to run an import every Monday at 19:00 </a:t>
            </a:r>
          </a:p>
          <a:p>
            <a:endParaRPr lang="en-US" sz="2400" dirty="0"/>
          </a:p>
        </p:txBody>
      </p:sp>
      <p:sp>
        <p:nvSpPr>
          <p:cNvPr id="5" name="Rectangle 4">
            <a:extLst>
              <a:ext uri="{FF2B5EF4-FFF2-40B4-BE49-F238E27FC236}">
                <a16:creationId xmlns:a16="http://schemas.microsoft.com/office/drawing/2014/main" id="{558E8248-4036-4C63-9FB9-FDF36E9D4408}"/>
              </a:ext>
            </a:extLst>
          </p:cNvPr>
          <p:cNvSpPr/>
          <p:nvPr/>
        </p:nvSpPr>
        <p:spPr>
          <a:xfrm>
            <a:off x="827584" y="2773612"/>
            <a:ext cx="10081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57402F-022C-431E-B999-42C4BC11C51C}"/>
              </a:ext>
            </a:extLst>
          </p:cNvPr>
          <p:cNvSpPr/>
          <p:nvPr/>
        </p:nvSpPr>
        <p:spPr>
          <a:xfrm>
            <a:off x="683568" y="365187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65229D-4705-4539-80C5-EEFC840AC7ED}"/>
              </a:ext>
            </a:extLst>
          </p:cNvPr>
          <p:cNvSpPr/>
          <p:nvPr/>
        </p:nvSpPr>
        <p:spPr>
          <a:xfrm>
            <a:off x="1151620" y="2031988"/>
            <a:ext cx="68407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913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372C1E-0711-4E8E-AC8F-4A03216CDE24}"/>
              </a:ext>
            </a:extLst>
          </p:cNvPr>
          <p:cNvPicPr>
            <a:picLocks noChangeAspect="1"/>
          </p:cNvPicPr>
          <p:nvPr/>
        </p:nvPicPr>
        <p:blipFill>
          <a:blip r:embed="rId2"/>
          <a:stretch>
            <a:fillRect/>
          </a:stretch>
        </p:blipFill>
        <p:spPr>
          <a:xfrm>
            <a:off x="665820" y="1130652"/>
            <a:ext cx="7740352" cy="369699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627534"/>
            <a:ext cx="8856984" cy="1080120"/>
          </a:xfrm>
        </p:spPr>
        <p:txBody>
          <a:bodyPr>
            <a:noAutofit/>
          </a:bodyPr>
          <a:lstStyle/>
          <a:p>
            <a:r>
              <a:rPr lang="en-US" dirty="0"/>
              <a:t>Here is the corresponding scheduled job</a:t>
            </a:r>
          </a:p>
          <a:p>
            <a:endParaRPr lang="en-US" sz="2400" dirty="0"/>
          </a:p>
        </p:txBody>
      </p:sp>
      <p:sp>
        <p:nvSpPr>
          <p:cNvPr id="5" name="Rectangle 4">
            <a:extLst>
              <a:ext uri="{FF2B5EF4-FFF2-40B4-BE49-F238E27FC236}">
                <a16:creationId xmlns:a16="http://schemas.microsoft.com/office/drawing/2014/main" id="{558E8248-4036-4C63-9FB9-FDF36E9D4408}"/>
              </a:ext>
            </a:extLst>
          </p:cNvPr>
          <p:cNvSpPr/>
          <p:nvPr/>
        </p:nvSpPr>
        <p:spPr>
          <a:xfrm>
            <a:off x="1183222" y="4464391"/>
            <a:ext cx="230865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001F26-8D7F-4B38-944E-146B0100327D}"/>
              </a:ext>
            </a:extLst>
          </p:cNvPr>
          <p:cNvSpPr/>
          <p:nvPr/>
        </p:nvSpPr>
        <p:spPr>
          <a:xfrm>
            <a:off x="899592" y="1490473"/>
            <a:ext cx="5760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E1A8E0-782C-435E-8D74-A77D5EE44A28}"/>
              </a:ext>
            </a:extLst>
          </p:cNvPr>
          <p:cNvSpPr txBox="1"/>
          <p:nvPr/>
        </p:nvSpPr>
        <p:spPr>
          <a:xfrm>
            <a:off x="3851920" y="1635646"/>
            <a:ext cx="3834673" cy="646331"/>
          </a:xfrm>
          <a:prstGeom prst="rect">
            <a:avLst/>
          </a:prstGeom>
          <a:solidFill>
            <a:schemeClr val="bg1"/>
          </a:solidFill>
          <a:ln>
            <a:solidFill>
              <a:schemeClr val="accent1"/>
            </a:solidFill>
          </a:ln>
        </p:spPr>
        <p:txBody>
          <a:bodyPr wrap="square" rtlCol="0">
            <a:spAutoFit/>
          </a:bodyPr>
          <a:lstStyle/>
          <a:p>
            <a:r>
              <a:rPr lang="en-US" dirty="0"/>
              <a:t>Here we are at “Alma Menu &gt; Admin &gt; Manage Jobs and Sets &gt; Monitor Jobs”</a:t>
            </a:r>
          </a:p>
        </p:txBody>
      </p:sp>
    </p:spTree>
    <p:extLst>
      <p:ext uri="{BB962C8B-B14F-4D97-AF65-F5344CB8AC3E}">
        <p14:creationId xmlns:p14="http://schemas.microsoft.com/office/powerpoint/2010/main" val="406687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425229" y="436492"/>
            <a:ext cx="5611267" cy="4208505"/>
          </a:xfrm>
        </p:spPr>
        <p:txBody>
          <a:bodyPr>
            <a:normAutofit fontScale="92500" lnSpcReduction="10000"/>
          </a:bodyPr>
          <a:lstStyle/>
          <a:p>
            <a:r>
              <a:rPr lang="en-US" dirty="0"/>
              <a:t>Types of Jobs</a:t>
            </a:r>
          </a:p>
          <a:p>
            <a:r>
              <a:rPr lang="en-US" dirty="0"/>
              <a:t>Scheduled Jobs</a:t>
            </a:r>
          </a:p>
          <a:p>
            <a:r>
              <a:rPr lang="en-US" dirty="0"/>
              <a:t>Scheduled Jobs from Fulfillment Jobs Configuration</a:t>
            </a:r>
          </a:p>
          <a:p>
            <a:r>
              <a:rPr lang="en-US" dirty="0"/>
              <a:t>Scheduled Jobs from Profiles</a:t>
            </a:r>
          </a:p>
          <a:p>
            <a:r>
              <a:rPr lang="en-US" dirty="0"/>
              <a:t>Workflow Jobs</a:t>
            </a:r>
          </a:p>
          <a:p>
            <a:r>
              <a:rPr lang="en-US" dirty="0"/>
              <a:t>Manual Jobs</a:t>
            </a:r>
          </a:p>
          <a:p>
            <a:r>
              <a:rPr lang="en-US" dirty="0"/>
              <a:t>Export jobs and viewing exported files</a:t>
            </a:r>
          </a:p>
          <a:p>
            <a:r>
              <a:rPr lang="en-US" dirty="0"/>
              <a:t>The Scheduled Jobs Status Widget</a:t>
            </a:r>
          </a:p>
          <a:p>
            <a:r>
              <a:rPr lang="en-US" dirty="0"/>
              <a:t>Email Notifications and the System Job Letter</a:t>
            </a:r>
          </a:p>
          <a:p>
            <a:r>
              <a:rPr lang="en-US" dirty="0"/>
              <a:t>APIs</a:t>
            </a:r>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83896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8433DA-8529-4785-9BC8-DFA445DB017C}"/>
              </a:ext>
            </a:extLst>
          </p:cNvPr>
          <p:cNvPicPr>
            <a:picLocks noChangeAspect="1"/>
          </p:cNvPicPr>
          <p:nvPr/>
        </p:nvPicPr>
        <p:blipFill>
          <a:blip r:embed="rId2"/>
          <a:stretch>
            <a:fillRect/>
          </a:stretch>
        </p:blipFill>
        <p:spPr>
          <a:xfrm>
            <a:off x="533721" y="646479"/>
            <a:ext cx="8076558" cy="40855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5220072" y="771550"/>
            <a:ext cx="3744416" cy="1224136"/>
          </a:xfrm>
          <a:solidFill>
            <a:schemeClr val="bg1"/>
          </a:solidFill>
          <a:ln>
            <a:solidFill>
              <a:schemeClr val="accent1"/>
            </a:solidFill>
          </a:ln>
        </p:spPr>
        <p:txBody>
          <a:bodyPr>
            <a:noAutofit/>
          </a:bodyPr>
          <a:lstStyle/>
          <a:p>
            <a:pPr marL="0" indent="0">
              <a:buNone/>
            </a:pPr>
            <a:r>
              <a:rPr lang="en-US" sz="1800" dirty="0"/>
              <a:t>For example, here we have an import profile named “Alma University MARC Binary physical items”</a:t>
            </a:r>
          </a:p>
          <a:p>
            <a:pPr marL="0" indent="0">
              <a:buNone/>
            </a:pPr>
            <a:endParaRPr lang="en-US" sz="1800" dirty="0"/>
          </a:p>
        </p:txBody>
      </p:sp>
      <p:sp>
        <p:nvSpPr>
          <p:cNvPr id="7" name="Rectangle 6">
            <a:extLst>
              <a:ext uri="{FF2B5EF4-FFF2-40B4-BE49-F238E27FC236}">
                <a16:creationId xmlns:a16="http://schemas.microsoft.com/office/drawing/2014/main" id="{55001F26-8D7F-4B38-944E-146B0100327D}"/>
              </a:ext>
            </a:extLst>
          </p:cNvPr>
          <p:cNvSpPr/>
          <p:nvPr/>
        </p:nvSpPr>
        <p:spPr>
          <a:xfrm>
            <a:off x="971600" y="1120957"/>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C3BDA6-7BAF-4737-A3D4-043995299166}"/>
              </a:ext>
            </a:extLst>
          </p:cNvPr>
          <p:cNvSpPr/>
          <p:nvPr/>
        </p:nvSpPr>
        <p:spPr>
          <a:xfrm>
            <a:off x="815872" y="4021139"/>
            <a:ext cx="2315967"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87DE321-FC9A-4FC4-BDE7-C8FA3B05E2F6}"/>
              </a:ext>
            </a:extLst>
          </p:cNvPr>
          <p:cNvCxnSpPr>
            <a:cxnSpLocks/>
          </p:cNvCxnSpPr>
          <p:nvPr/>
        </p:nvCxnSpPr>
        <p:spPr>
          <a:xfrm flipH="1">
            <a:off x="3131840" y="4237163"/>
            <a:ext cx="14588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08CE4C4C-4940-4BE7-803A-1E9C67DE955E}"/>
              </a:ext>
            </a:extLst>
          </p:cNvPr>
          <p:cNvSpPr txBox="1">
            <a:spLocks/>
          </p:cNvSpPr>
          <p:nvPr/>
        </p:nvSpPr>
        <p:spPr>
          <a:xfrm>
            <a:off x="4590695" y="3822510"/>
            <a:ext cx="3071706" cy="684767"/>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It is scheduled to run every Tuesday at 04:00 </a:t>
            </a:r>
          </a:p>
          <a:p>
            <a:pPr marL="0" indent="0">
              <a:buNone/>
            </a:pPr>
            <a:endParaRPr lang="en-US" sz="1800" dirty="0"/>
          </a:p>
        </p:txBody>
      </p:sp>
      <p:cxnSp>
        <p:nvCxnSpPr>
          <p:cNvPr id="16" name="Straight Arrow Connector 15">
            <a:extLst>
              <a:ext uri="{FF2B5EF4-FFF2-40B4-BE49-F238E27FC236}">
                <a16:creationId xmlns:a16="http://schemas.microsoft.com/office/drawing/2014/main" id="{7D0069E7-F9AB-4D2D-B18D-FD1D9C7DC841}"/>
              </a:ext>
            </a:extLst>
          </p:cNvPr>
          <p:cNvCxnSpPr>
            <a:cxnSpLocks/>
          </p:cNvCxnSpPr>
          <p:nvPr/>
        </p:nvCxnSpPr>
        <p:spPr>
          <a:xfrm flipH="1">
            <a:off x="3707904" y="1295749"/>
            <a:ext cx="14588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06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6424C-1550-4777-A5A6-7179969CAE17}"/>
              </a:ext>
            </a:extLst>
          </p:cNvPr>
          <p:cNvPicPr>
            <a:picLocks noChangeAspect="1"/>
          </p:cNvPicPr>
          <p:nvPr/>
        </p:nvPicPr>
        <p:blipFill>
          <a:blip r:embed="rId2"/>
          <a:stretch>
            <a:fillRect/>
          </a:stretch>
        </p:blipFill>
        <p:spPr>
          <a:xfrm>
            <a:off x="0" y="1203598"/>
            <a:ext cx="9144000" cy="316285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627534"/>
            <a:ext cx="8856984" cy="1080120"/>
          </a:xfrm>
        </p:spPr>
        <p:txBody>
          <a:bodyPr>
            <a:noAutofit/>
          </a:bodyPr>
          <a:lstStyle/>
          <a:p>
            <a:r>
              <a:rPr lang="en-US" dirty="0"/>
              <a:t>Here is the corresponding scheduled job</a:t>
            </a:r>
          </a:p>
          <a:p>
            <a:endParaRPr lang="en-US" sz="2400" dirty="0"/>
          </a:p>
        </p:txBody>
      </p:sp>
      <p:sp>
        <p:nvSpPr>
          <p:cNvPr id="5" name="Rectangle 4">
            <a:extLst>
              <a:ext uri="{FF2B5EF4-FFF2-40B4-BE49-F238E27FC236}">
                <a16:creationId xmlns:a16="http://schemas.microsoft.com/office/drawing/2014/main" id="{558E8248-4036-4C63-9FB9-FDF36E9D4408}"/>
              </a:ext>
            </a:extLst>
          </p:cNvPr>
          <p:cNvSpPr/>
          <p:nvPr/>
        </p:nvSpPr>
        <p:spPr>
          <a:xfrm>
            <a:off x="251520" y="3595342"/>
            <a:ext cx="41764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001F26-8D7F-4B38-944E-146B0100327D}"/>
              </a:ext>
            </a:extLst>
          </p:cNvPr>
          <p:cNvSpPr/>
          <p:nvPr/>
        </p:nvSpPr>
        <p:spPr>
          <a:xfrm>
            <a:off x="251520" y="1615837"/>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928E5F-0E53-4B63-A04F-5EDC1546AB4B}"/>
              </a:ext>
            </a:extLst>
          </p:cNvPr>
          <p:cNvSpPr/>
          <p:nvPr/>
        </p:nvSpPr>
        <p:spPr>
          <a:xfrm>
            <a:off x="403920" y="2283718"/>
            <a:ext cx="9997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FC9F3F4-A6E2-4277-8085-4AC9CD256E2C}"/>
              </a:ext>
            </a:extLst>
          </p:cNvPr>
          <p:cNvSpPr txBox="1"/>
          <p:nvPr/>
        </p:nvSpPr>
        <p:spPr>
          <a:xfrm>
            <a:off x="3851920" y="1635646"/>
            <a:ext cx="3834673" cy="646331"/>
          </a:xfrm>
          <a:prstGeom prst="rect">
            <a:avLst/>
          </a:prstGeom>
          <a:solidFill>
            <a:schemeClr val="bg1"/>
          </a:solidFill>
          <a:ln>
            <a:solidFill>
              <a:schemeClr val="accent1"/>
            </a:solidFill>
          </a:ln>
        </p:spPr>
        <p:txBody>
          <a:bodyPr wrap="square" rtlCol="0">
            <a:spAutoFit/>
          </a:bodyPr>
          <a:lstStyle/>
          <a:p>
            <a:r>
              <a:rPr lang="en-US" dirty="0"/>
              <a:t>Here we are at “Alma Menu &gt; Admin &gt; Manage Jobs and Sets &gt; Monitor Jobs”</a:t>
            </a:r>
          </a:p>
        </p:txBody>
      </p:sp>
    </p:spTree>
    <p:extLst>
      <p:ext uri="{BB962C8B-B14F-4D97-AF65-F5344CB8AC3E}">
        <p14:creationId xmlns:p14="http://schemas.microsoft.com/office/powerpoint/2010/main" val="135175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2CC2E-31CE-4319-B5B9-4214A11FEE5A}"/>
              </a:ext>
            </a:extLst>
          </p:cNvPr>
          <p:cNvPicPr>
            <a:picLocks noChangeAspect="1"/>
          </p:cNvPicPr>
          <p:nvPr/>
        </p:nvPicPr>
        <p:blipFill>
          <a:blip r:embed="rId2"/>
          <a:stretch>
            <a:fillRect/>
          </a:stretch>
        </p:blipFill>
        <p:spPr>
          <a:xfrm>
            <a:off x="0" y="814745"/>
            <a:ext cx="9144000" cy="342241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3726599" y="1742884"/>
            <a:ext cx="3744416" cy="990456"/>
          </a:xfrm>
          <a:solidFill>
            <a:schemeClr val="bg1"/>
          </a:solidFill>
          <a:ln>
            <a:solidFill>
              <a:schemeClr val="accent1"/>
            </a:solidFill>
          </a:ln>
        </p:spPr>
        <p:txBody>
          <a:bodyPr>
            <a:noAutofit/>
          </a:bodyPr>
          <a:lstStyle/>
          <a:p>
            <a:pPr marL="0" indent="0">
              <a:buNone/>
            </a:pPr>
            <a:r>
              <a:rPr lang="en-US" sz="1800" dirty="0"/>
              <a:t>For example, here we have a publishing profile named “Dissertations”. </a:t>
            </a:r>
          </a:p>
          <a:p>
            <a:pPr marL="0" indent="0">
              <a:buNone/>
            </a:pPr>
            <a:endParaRPr lang="en-US" sz="1800" dirty="0"/>
          </a:p>
        </p:txBody>
      </p:sp>
      <p:sp>
        <p:nvSpPr>
          <p:cNvPr id="7" name="Rectangle 6">
            <a:extLst>
              <a:ext uri="{FF2B5EF4-FFF2-40B4-BE49-F238E27FC236}">
                <a16:creationId xmlns:a16="http://schemas.microsoft.com/office/drawing/2014/main" id="{55001F26-8D7F-4B38-944E-146B0100327D}"/>
              </a:ext>
            </a:extLst>
          </p:cNvPr>
          <p:cNvSpPr/>
          <p:nvPr/>
        </p:nvSpPr>
        <p:spPr>
          <a:xfrm>
            <a:off x="467544" y="2158546"/>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C3BDA6-7BAF-4737-A3D4-043995299166}"/>
              </a:ext>
            </a:extLst>
          </p:cNvPr>
          <p:cNvSpPr/>
          <p:nvPr/>
        </p:nvSpPr>
        <p:spPr>
          <a:xfrm>
            <a:off x="491304" y="3435846"/>
            <a:ext cx="242451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87DE321-FC9A-4FC4-BDE7-C8FA3B05E2F6}"/>
              </a:ext>
            </a:extLst>
          </p:cNvPr>
          <p:cNvCxnSpPr>
            <a:cxnSpLocks/>
          </p:cNvCxnSpPr>
          <p:nvPr/>
        </p:nvCxnSpPr>
        <p:spPr>
          <a:xfrm flipH="1">
            <a:off x="2915816" y="3723878"/>
            <a:ext cx="14588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08CE4C4C-4940-4BE7-803A-1E9C67DE955E}"/>
              </a:ext>
            </a:extLst>
          </p:cNvPr>
          <p:cNvSpPr txBox="1">
            <a:spLocks/>
          </p:cNvSpPr>
          <p:nvPr/>
        </p:nvSpPr>
        <p:spPr>
          <a:xfrm>
            <a:off x="4374671" y="3381494"/>
            <a:ext cx="3071706" cy="684767"/>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It is scheduled to run every Friday at 01:00 </a:t>
            </a:r>
          </a:p>
          <a:p>
            <a:pPr marL="0" indent="0">
              <a:buNone/>
            </a:pPr>
            <a:endParaRPr lang="en-US" sz="1800" dirty="0"/>
          </a:p>
        </p:txBody>
      </p:sp>
      <p:cxnSp>
        <p:nvCxnSpPr>
          <p:cNvPr id="16" name="Straight Arrow Connector 15">
            <a:extLst>
              <a:ext uri="{FF2B5EF4-FFF2-40B4-BE49-F238E27FC236}">
                <a16:creationId xmlns:a16="http://schemas.microsoft.com/office/drawing/2014/main" id="{7D0069E7-F9AB-4D2D-B18D-FD1D9C7DC841}"/>
              </a:ext>
            </a:extLst>
          </p:cNvPr>
          <p:cNvCxnSpPr>
            <a:cxnSpLocks/>
          </p:cNvCxnSpPr>
          <p:nvPr/>
        </p:nvCxnSpPr>
        <p:spPr>
          <a:xfrm flipH="1">
            <a:off x="2267744" y="2301139"/>
            <a:ext cx="14588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09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5482A3-04D0-48FB-8010-5A90963CACBA}"/>
              </a:ext>
            </a:extLst>
          </p:cNvPr>
          <p:cNvPicPr>
            <a:picLocks noChangeAspect="1"/>
          </p:cNvPicPr>
          <p:nvPr/>
        </p:nvPicPr>
        <p:blipFill>
          <a:blip r:embed="rId2"/>
          <a:stretch>
            <a:fillRect/>
          </a:stretch>
        </p:blipFill>
        <p:spPr>
          <a:xfrm>
            <a:off x="0" y="1190211"/>
            <a:ext cx="9144000" cy="325374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 from Profiles</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627534"/>
            <a:ext cx="8856984" cy="1080120"/>
          </a:xfrm>
        </p:spPr>
        <p:txBody>
          <a:bodyPr>
            <a:noAutofit/>
          </a:bodyPr>
          <a:lstStyle/>
          <a:p>
            <a:r>
              <a:rPr lang="en-US" dirty="0"/>
              <a:t>Here is the corresponding scheduled job</a:t>
            </a:r>
          </a:p>
          <a:p>
            <a:endParaRPr lang="en-US" sz="2400" dirty="0"/>
          </a:p>
        </p:txBody>
      </p:sp>
      <p:sp>
        <p:nvSpPr>
          <p:cNvPr id="5" name="Rectangle 4">
            <a:extLst>
              <a:ext uri="{FF2B5EF4-FFF2-40B4-BE49-F238E27FC236}">
                <a16:creationId xmlns:a16="http://schemas.microsoft.com/office/drawing/2014/main" id="{558E8248-4036-4C63-9FB9-FDF36E9D4408}"/>
              </a:ext>
            </a:extLst>
          </p:cNvPr>
          <p:cNvSpPr/>
          <p:nvPr/>
        </p:nvSpPr>
        <p:spPr>
          <a:xfrm>
            <a:off x="251520" y="3595342"/>
            <a:ext cx="41764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001F26-8D7F-4B38-944E-146B0100327D}"/>
              </a:ext>
            </a:extLst>
          </p:cNvPr>
          <p:cNvSpPr/>
          <p:nvPr/>
        </p:nvSpPr>
        <p:spPr>
          <a:xfrm>
            <a:off x="251520" y="1615837"/>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928E5F-0E53-4B63-A04F-5EDC1546AB4B}"/>
              </a:ext>
            </a:extLst>
          </p:cNvPr>
          <p:cNvSpPr/>
          <p:nvPr/>
        </p:nvSpPr>
        <p:spPr>
          <a:xfrm>
            <a:off x="403920" y="2283718"/>
            <a:ext cx="9997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45A3277-F36C-4133-8E37-C41305F66218}"/>
              </a:ext>
            </a:extLst>
          </p:cNvPr>
          <p:cNvSpPr txBox="1"/>
          <p:nvPr/>
        </p:nvSpPr>
        <p:spPr>
          <a:xfrm>
            <a:off x="3851920" y="1635646"/>
            <a:ext cx="3834673" cy="646331"/>
          </a:xfrm>
          <a:prstGeom prst="rect">
            <a:avLst/>
          </a:prstGeom>
          <a:solidFill>
            <a:schemeClr val="bg1"/>
          </a:solidFill>
          <a:ln>
            <a:solidFill>
              <a:schemeClr val="accent1"/>
            </a:solidFill>
          </a:ln>
        </p:spPr>
        <p:txBody>
          <a:bodyPr wrap="square" rtlCol="0">
            <a:spAutoFit/>
          </a:bodyPr>
          <a:lstStyle/>
          <a:p>
            <a:r>
              <a:rPr lang="en-US" dirty="0"/>
              <a:t>Here we are at “Alma Menu &gt; Admin &gt; Manage Jobs and Sets &gt; Monitor Jobs”</a:t>
            </a:r>
          </a:p>
        </p:txBody>
      </p:sp>
    </p:spTree>
    <p:extLst>
      <p:ext uri="{BB962C8B-B14F-4D97-AF65-F5344CB8AC3E}">
        <p14:creationId xmlns:p14="http://schemas.microsoft.com/office/powerpoint/2010/main" val="240010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Workflow Jobs</a:t>
            </a:r>
            <a:endParaRPr lang="LID4096" dirty="0"/>
          </a:p>
        </p:txBody>
      </p:sp>
    </p:spTree>
    <p:extLst>
      <p:ext uri="{BB962C8B-B14F-4D97-AF65-F5344CB8AC3E}">
        <p14:creationId xmlns:p14="http://schemas.microsoft.com/office/powerpoint/2010/main" val="299738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Workflow jobs</a:t>
            </a:r>
          </a:p>
          <a:p>
            <a:pPr lvl="1"/>
            <a:r>
              <a:rPr lang="en-US" sz="2400" dirty="0"/>
              <a:t>Workflow jobs run automatically when they are required. </a:t>
            </a:r>
          </a:p>
          <a:p>
            <a:pPr lvl="1"/>
            <a:r>
              <a:rPr lang="en-US" sz="2400" dirty="0"/>
              <a:t>For example:</a:t>
            </a:r>
          </a:p>
          <a:p>
            <a:pPr lvl="1"/>
            <a:r>
              <a:rPr lang="en-US" sz="2400" dirty="0"/>
              <a:t>After submitting a purchase order, the job “Export Orders (PO) Job” runs. </a:t>
            </a:r>
          </a:p>
          <a:p>
            <a:pPr lvl="1"/>
            <a:r>
              <a:rPr lang="en-US" sz="2400" dirty="0"/>
              <a:t>After filtering a set, the job “Filter set by indication” runs.</a:t>
            </a:r>
          </a:p>
        </p:txBody>
      </p:sp>
    </p:spTree>
    <p:extLst>
      <p:ext uri="{BB962C8B-B14F-4D97-AF65-F5344CB8AC3E}">
        <p14:creationId xmlns:p14="http://schemas.microsoft.com/office/powerpoint/2010/main" val="2563935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743BE-E6AF-4F25-AC14-BFD12ACB8BCE}"/>
              </a:ext>
            </a:extLst>
          </p:cNvPr>
          <p:cNvPicPr>
            <a:picLocks noChangeAspect="1"/>
          </p:cNvPicPr>
          <p:nvPr/>
        </p:nvPicPr>
        <p:blipFill>
          <a:blip r:embed="rId2"/>
          <a:stretch>
            <a:fillRect/>
          </a:stretch>
        </p:blipFill>
        <p:spPr>
          <a:xfrm>
            <a:off x="0" y="1554616"/>
            <a:ext cx="9144000" cy="260131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504056"/>
          </a:xfrm>
        </p:spPr>
        <p:txBody>
          <a:bodyPr>
            <a:noAutofit/>
          </a:bodyPr>
          <a:lstStyle/>
          <a:p>
            <a:r>
              <a:rPr lang="en-US" dirty="0"/>
              <a:t>Examples of workflow jobs</a:t>
            </a:r>
          </a:p>
        </p:txBody>
      </p:sp>
      <p:sp>
        <p:nvSpPr>
          <p:cNvPr id="5" name="Rectangle 4">
            <a:extLst>
              <a:ext uri="{FF2B5EF4-FFF2-40B4-BE49-F238E27FC236}">
                <a16:creationId xmlns:a16="http://schemas.microsoft.com/office/drawing/2014/main" id="{D058780D-0330-4FE8-B3E9-8FE6E2816EE1}"/>
              </a:ext>
            </a:extLst>
          </p:cNvPr>
          <p:cNvSpPr/>
          <p:nvPr/>
        </p:nvSpPr>
        <p:spPr>
          <a:xfrm>
            <a:off x="179512" y="3435846"/>
            <a:ext cx="1234769" cy="720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50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2E266-E3B1-4C0A-BF7D-5DFFCA8ED9C8}"/>
              </a:ext>
            </a:extLst>
          </p:cNvPr>
          <p:cNvPicPr>
            <a:picLocks noChangeAspect="1"/>
          </p:cNvPicPr>
          <p:nvPr/>
        </p:nvPicPr>
        <p:blipFill>
          <a:blip r:embed="rId2"/>
          <a:stretch>
            <a:fillRect/>
          </a:stretch>
        </p:blipFill>
        <p:spPr>
          <a:xfrm>
            <a:off x="0" y="1203598"/>
            <a:ext cx="9144000" cy="18909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504056"/>
          </a:xfrm>
        </p:spPr>
        <p:txBody>
          <a:bodyPr>
            <a:noAutofit/>
          </a:bodyPr>
          <a:lstStyle/>
          <a:p>
            <a:r>
              <a:rPr lang="en-US" dirty="0"/>
              <a:t>An order (POL) is sent</a:t>
            </a:r>
          </a:p>
        </p:txBody>
      </p:sp>
      <p:sp>
        <p:nvSpPr>
          <p:cNvPr id="5" name="Rectangle 4">
            <a:extLst>
              <a:ext uri="{FF2B5EF4-FFF2-40B4-BE49-F238E27FC236}">
                <a16:creationId xmlns:a16="http://schemas.microsoft.com/office/drawing/2014/main" id="{D058780D-0330-4FE8-B3E9-8FE6E2816EE1}"/>
              </a:ext>
            </a:extLst>
          </p:cNvPr>
          <p:cNvSpPr/>
          <p:nvPr/>
        </p:nvSpPr>
        <p:spPr>
          <a:xfrm>
            <a:off x="6206918" y="1246131"/>
            <a:ext cx="658705" cy="297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5C58DD04-0C37-4566-9EE0-DBFC65F6D0A9}"/>
              </a:ext>
            </a:extLst>
          </p:cNvPr>
          <p:cNvSpPr/>
          <p:nvPr/>
        </p:nvSpPr>
        <p:spPr>
          <a:xfrm>
            <a:off x="6372200" y="1645014"/>
            <a:ext cx="360040" cy="720080"/>
          </a:xfrm>
          <a:prstGeom prst="upArrow">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10BD09-9FC0-433B-AEC0-D322A50A3B4C}"/>
              </a:ext>
            </a:extLst>
          </p:cNvPr>
          <p:cNvPicPr>
            <a:picLocks noChangeAspect="1"/>
          </p:cNvPicPr>
          <p:nvPr/>
        </p:nvPicPr>
        <p:blipFill>
          <a:blip r:embed="rId3"/>
          <a:stretch>
            <a:fillRect/>
          </a:stretch>
        </p:blipFill>
        <p:spPr>
          <a:xfrm>
            <a:off x="1207579" y="3177291"/>
            <a:ext cx="6800850" cy="1714500"/>
          </a:xfrm>
          <a:prstGeom prst="rect">
            <a:avLst/>
          </a:prstGeom>
          <a:ln>
            <a:solidFill>
              <a:schemeClr val="accent1"/>
            </a:solidFill>
          </a:ln>
        </p:spPr>
      </p:pic>
    </p:spTree>
    <p:extLst>
      <p:ext uri="{BB962C8B-B14F-4D97-AF65-F5344CB8AC3E}">
        <p14:creationId xmlns:p14="http://schemas.microsoft.com/office/powerpoint/2010/main" val="986074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FEA43-C697-440D-AE51-5FFFA7818448}"/>
              </a:ext>
            </a:extLst>
          </p:cNvPr>
          <p:cNvPicPr>
            <a:picLocks noChangeAspect="1"/>
          </p:cNvPicPr>
          <p:nvPr/>
        </p:nvPicPr>
        <p:blipFill>
          <a:blip r:embed="rId2"/>
          <a:stretch>
            <a:fillRect/>
          </a:stretch>
        </p:blipFill>
        <p:spPr>
          <a:xfrm>
            <a:off x="433387" y="1452562"/>
            <a:ext cx="8277225" cy="22383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504056"/>
          </a:xfrm>
        </p:spPr>
        <p:txBody>
          <a:bodyPr>
            <a:noAutofit/>
          </a:bodyPr>
          <a:lstStyle/>
          <a:p>
            <a:r>
              <a:rPr lang="en-US" dirty="0"/>
              <a:t>A Purchase Order (PO) is created</a:t>
            </a:r>
          </a:p>
        </p:txBody>
      </p:sp>
      <p:sp>
        <p:nvSpPr>
          <p:cNvPr id="5" name="Rectangle 4">
            <a:extLst>
              <a:ext uri="{FF2B5EF4-FFF2-40B4-BE49-F238E27FC236}">
                <a16:creationId xmlns:a16="http://schemas.microsoft.com/office/drawing/2014/main" id="{D058780D-0330-4FE8-B3E9-8FE6E2816EE1}"/>
              </a:ext>
            </a:extLst>
          </p:cNvPr>
          <p:cNvSpPr/>
          <p:nvPr/>
        </p:nvSpPr>
        <p:spPr>
          <a:xfrm>
            <a:off x="1259632" y="2737032"/>
            <a:ext cx="1296144" cy="1874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5C58DD04-0C37-4566-9EE0-DBFC65F6D0A9}"/>
              </a:ext>
            </a:extLst>
          </p:cNvPr>
          <p:cNvSpPr/>
          <p:nvPr/>
        </p:nvSpPr>
        <p:spPr>
          <a:xfrm rot="5400000">
            <a:off x="609401" y="2415581"/>
            <a:ext cx="360040" cy="787770"/>
          </a:xfrm>
          <a:prstGeom prst="upArrow">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249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979487"/>
          </a:xfrm>
        </p:spPr>
        <p:txBody>
          <a:bodyPr>
            <a:noAutofit/>
          </a:bodyPr>
          <a:lstStyle/>
          <a:p>
            <a:r>
              <a:rPr lang="en-US" dirty="0"/>
              <a:t>The Purchase Order (PO) was created from the job “Export Order (PO) Job</a:t>
            </a:r>
          </a:p>
        </p:txBody>
      </p:sp>
      <p:pic>
        <p:nvPicPr>
          <p:cNvPr id="4" name="Picture 3">
            <a:extLst>
              <a:ext uri="{FF2B5EF4-FFF2-40B4-BE49-F238E27FC236}">
                <a16:creationId xmlns:a16="http://schemas.microsoft.com/office/drawing/2014/main" id="{1E3E77D1-D713-4F36-9A2D-6E37B0F25A3C}"/>
              </a:ext>
            </a:extLst>
          </p:cNvPr>
          <p:cNvPicPr>
            <a:picLocks noChangeAspect="1"/>
          </p:cNvPicPr>
          <p:nvPr/>
        </p:nvPicPr>
        <p:blipFill>
          <a:blip r:embed="rId2"/>
          <a:stretch>
            <a:fillRect/>
          </a:stretch>
        </p:blipFill>
        <p:spPr>
          <a:xfrm>
            <a:off x="14738" y="2211710"/>
            <a:ext cx="9144000" cy="1846729"/>
          </a:xfrm>
          <a:prstGeom prst="rect">
            <a:avLst/>
          </a:prstGeom>
          <a:ln>
            <a:solidFill>
              <a:schemeClr val="accent1"/>
            </a:solidFill>
          </a:ln>
        </p:spPr>
      </p:pic>
      <p:sp>
        <p:nvSpPr>
          <p:cNvPr id="6" name="TextBox 5">
            <a:extLst>
              <a:ext uri="{FF2B5EF4-FFF2-40B4-BE49-F238E27FC236}">
                <a16:creationId xmlns:a16="http://schemas.microsoft.com/office/drawing/2014/main" id="{2371138C-6C5B-4FD9-9E3E-175F78AD98AD}"/>
              </a:ext>
            </a:extLst>
          </p:cNvPr>
          <p:cNvSpPr txBox="1"/>
          <p:nvPr/>
        </p:nvSpPr>
        <p:spPr>
          <a:xfrm>
            <a:off x="3851920" y="1635646"/>
            <a:ext cx="3834673" cy="646331"/>
          </a:xfrm>
          <a:prstGeom prst="rect">
            <a:avLst/>
          </a:prstGeom>
          <a:solidFill>
            <a:schemeClr val="bg1"/>
          </a:solidFill>
          <a:ln>
            <a:solidFill>
              <a:schemeClr val="accent1"/>
            </a:solidFill>
          </a:ln>
        </p:spPr>
        <p:txBody>
          <a:bodyPr wrap="square" rtlCol="0">
            <a:spAutoFit/>
          </a:bodyPr>
          <a:lstStyle/>
          <a:p>
            <a:r>
              <a:rPr lang="en-US" dirty="0"/>
              <a:t>Here we are at “Alma Menu &gt; Admin &gt; Manage Jobs and Sets &gt; Monitor Jobs”</a:t>
            </a:r>
          </a:p>
        </p:txBody>
      </p:sp>
      <p:sp>
        <p:nvSpPr>
          <p:cNvPr id="5" name="Rectangle 4">
            <a:extLst>
              <a:ext uri="{FF2B5EF4-FFF2-40B4-BE49-F238E27FC236}">
                <a16:creationId xmlns:a16="http://schemas.microsoft.com/office/drawing/2014/main" id="{95A16340-2B0F-43C5-A959-D3390E6026AA}"/>
              </a:ext>
            </a:extLst>
          </p:cNvPr>
          <p:cNvSpPr/>
          <p:nvPr/>
        </p:nvSpPr>
        <p:spPr>
          <a:xfrm>
            <a:off x="1547664" y="2211710"/>
            <a:ext cx="6480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19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Types of jobs</a:t>
            </a:r>
            <a:endParaRPr lang="LID4096" dirty="0"/>
          </a:p>
        </p:txBody>
      </p:sp>
    </p:spTree>
    <p:extLst>
      <p:ext uri="{BB962C8B-B14F-4D97-AF65-F5344CB8AC3E}">
        <p14:creationId xmlns:p14="http://schemas.microsoft.com/office/powerpoint/2010/main" val="143444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E09033-7843-4D19-BEA3-CEF770A2C685}"/>
              </a:ext>
            </a:extLst>
          </p:cNvPr>
          <p:cNvPicPr>
            <a:picLocks noChangeAspect="1"/>
          </p:cNvPicPr>
          <p:nvPr/>
        </p:nvPicPr>
        <p:blipFill>
          <a:blip r:embed="rId2"/>
          <a:stretch>
            <a:fillRect/>
          </a:stretch>
        </p:blipFill>
        <p:spPr>
          <a:xfrm>
            <a:off x="0" y="1730279"/>
            <a:ext cx="9144000" cy="256770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979487"/>
          </a:xfrm>
        </p:spPr>
        <p:txBody>
          <a:bodyPr>
            <a:noAutofit/>
          </a:bodyPr>
          <a:lstStyle/>
          <a:p>
            <a:r>
              <a:rPr lang="en-US" dirty="0"/>
              <a:t>Another example of creating a “workflow job” is submitting the filtering of a set</a:t>
            </a:r>
          </a:p>
        </p:txBody>
      </p:sp>
      <p:sp>
        <p:nvSpPr>
          <p:cNvPr id="8" name="Rectangle 7">
            <a:extLst>
              <a:ext uri="{FF2B5EF4-FFF2-40B4-BE49-F238E27FC236}">
                <a16:creationId xmlns:a16="http://schemas.microsoft.com/office/drawing/2014/main" id="{30FFC6C0-52DD-4E12-88FB-C5F49363DF98}"/>
              </a:ext>
            </a:extLst>
          </p:cNvPr>
          <p:cNvSpPr/>
          <p:nvPr/>
        </p:nvSpPr>
        <p:spPr>
          <a:xfrm>
            <a:off x="7901447" y="3745144"/>
            <a:ext cx="68357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84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979487"/>
          </a:xfrm>
        </p:spPr>
        <p:txBody>
          <a:bodyPr>
            <a:noAutofit/>
          </a:bodyPr>
          <a:lstStyle/>
          <a:p>
            <a:r>
              <a:rPr lang="en-US" dirty="0"/>
              <a:t>Clicking “Submit” will send a “workflow job”.</a:t>
            </a:r>
          </a:p>
        </p:txBody>
      </p:sp>
      <p:pic>
        <p:nvPicPr>
          <p:cNvPr id="6" name="Picture 5">
            <a:extLst>
              <a:ext uri="{FF2B5EF4-FFF2-40B4-BE49-F238E27FC236}">
                <a16:creationId xmlns:a16="http://schemas.microsoft.com/office/drawing/2014/main" id="{DF800652-CEBF-4A3C-9DB6-AE4FE726105F}"/>
              </a:ext>
            </a:extLst>
          </p:cNvPr>
          <p:cNvPicPr>
            <a:picLocks noChangeAspect="1"/>
          </p:cNvPicPr>
          <p:nvPr/>
        </p:nvPicPr>
        <p:blipFill>
          <a:blip r:embed="rId2"/>
          <a:stretch>
            <a:fillRect/>
          </a:stretch>
        </p:blipFill>
        <p:spPr>
          <a:xfrm>
            <a:off x="576057" y="1584451"/>
            <a:ext cx="7452320" cy="3257728"/>
          </a:xfrm>
          <a:prstGeom prst="rect">
            <a:avLst/>
          </a:prstGeom>
          <a:ln>
            <a:solidFill>
              <a:schemeClr val="accent1"/>
            </a:solidFill>
          </a:ln>
        </p:spPr>
      </p:pic>
      <p:sp>
        <p:nvSpPr>
          <p:cNvPr id="8" name="Rectangle 7">
            <a:extLst>
              <a:ext uri="{FF2B5EF4-FFF2-40B4-BE49-F238E27FC236}">
                <a16:creationId xmlns:a16="http://schemas.microsoft.com/office/drawing/2014/main" id="{30FFC6C0-52DD-4E12-88FB-C5F49363DF98}"/>
              </a:ext>
            </a:extLst>
          </p:cNvPr>
          <p:cNvSpPr/>
          <p:nvPr/>
        </p:nvSpPr>
        <p:spPr>
          <a:xfrm>
            <a:off x="576057" y="4227934"/>
            <a:ext cx="68357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4A3E8-3E77-4719-92BB-038849558B40}"/>
              </a:ext>
            </a:extLst>
          </p:cNvPr>
          <p:cNvSpPr/>
          <p:nvPr/>
        </p:nvSpPr>
        <p:spPr>
          <a:xfrm>
            <a:off x="7524328" y="1584451"/>
            <a:ext cx="504049" cy="291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81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E6F45-3A4F-48EC-B79F-C2053ED98344}"/>
              </a:ext>
            </a:extLst>
          </p:cNvPr>
          <p:cNvPicPr>
            <a:picLocks noChangeAspect="1"/>
          </p:cNvPicPr>
          <p:nvPr/>
        </p:nvPicPr>
        <p:blipFill>
          <a:blip r:embed="rId2"/>
          <a:stretch>
            <a:fillRect/>
          </a:stretch>
        </p:blipFill>
        <p:spPr>
          <a:xfrm>
            <a:off x="0" y="1738116"/>
            <a:ext cx="9144000" cy="229049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Workflow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979487"/>
          </a:xfrm>
        </p:spPr>
        <p:txBody>
          <a:bodyPr>
            <a:noAutofit/>
          </a:bodyPr>
          <a:lstStyle/>
          <a:p>
            <a:r>
              <a:rPr lang="en-US" dirty="0"/>
              <a:t>A workflow job called “Filter set by indication” runs</a:t>
            </a:r>
          </a:p>
        </p:txBody>
      </p:sp>
      <p:sp>
        <p:nvSpPr>
          <p:cNvPr id="8" name="Rectangle 7">
            <a:extLst>
              <a:ext uri="{FF2B5EF4-FFF2-40B4-BE49-F238E27FC236}">
                <a16:creationId xmlns:a16="http://schemas.microsoft.com/office/drawing/2014/main" id="{30FFC6C0-52DD-4E12-88FB-C5F49363DF98}"/>
              </a:ext>
            </a:extLst>
          </p:cNvPr>
          <p:cNvSpPr/>
          <p:nvPr/>
        </p:nvSpPr>
        <p:spPr>
          <a:xfrm>
            <a:off x="375888" y="3673136"/>
            <a:ext cx="1315792" cy="279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018035-F887-47BA-921E-4CBD88D45C5A}"/>
              </a:ext>
            </a:extLst>
          </p:cNvPr>
          <p:cNvSpPr txBox="1"/>
          <p:nvPr/>
        </p:nvSpPr>
        <p:spPr>
          <a:xfrm>
            <a:off x="3851920" y="1635646"/>
            <a:ext cx="3834673" cy="646331"/>
          </a:xfrm>
          <a:prstGeom prst="rect">
            <a:avLst/>
          </a:prstGeom>
          <a:solidFill>
            <a:schemeClr val="bg1"/>
          </a:solidFill>
          <a:ln>
            <a:solidFill>
              <a:schemeClr val="accent1"/>
            </a:solidFill>
          </a:ln>
        </p:spPr>
        <p:txBody>
          <a:bodyPr wrap="square" rtlCol="0">
            <a:spAutoFit/>
          </a:bodyPr>
          <a:lstStyle/>
          <a:p>
            <a:r>
              <a:rPr lang="en-US" dirty="0"/>
              <a:t>Here we are at “Alma Menu &gt; Admin &gt; Manage Jobs and Sets &gt; Monitor Jobs”</a:t>
            </a:r>
          </a:p>
        </p:txBody>
      </p:sp>
      <p:sp>
        <p:nvSpPr>
          <p:cNvPr id="5" name="Rectangle 4">
            <a:extLst>
              <a:ext uri="{FF2B5EF4-FFF2-40B4-BE49-F238E27FC236}">
                <a16:creationId xmlns:a16="http://schemas.microsoft.com/office/drawing/2014/main" id="{9DE6C991-E674-43B4-97BF-C1775D12EA24}"/>
              </a:ext>
            </a:extLst>
          </p:cNvPr>
          <p:cNvSpPr/>
          <p:nvPr/>
        </p:nvSpPr>
        <p:spPr>
          <a:xfrm>
            <a:off x="1619672" y="2211710"/>
            <a:ext cx="648072" cy="279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757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Manual Jobs</a:t>
            </a:r>
            <a:endParaRPr lang="LID4096" dirty="0"/>
          </a:p>
        </p:txBody>
      </p:sp>
    </p:spTree>
    <p:extLst>
      <p:ext uri="{BB962C8B-B14F-4D97-AF65-F5344CB8AC3E}">
        <p14:creationId xmlns:p14="http://schemas.microsoft.com/office/powerpoint/2010/main" val="83246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Manual jobs are available to run as required. </a:t>
            </a:r>
          </a:p>
          <a:p>
            <a:r>
              <a:rPr lang="en-US" dirty="0"/>
              <a:t>Some manual jobs require prerequisite activities, such as creating a  normalization  process or a set.</a:t>
            </a:r>
          </a:p>
          <a:p>
            <a:r>
              <a:rPr lang="en-US" dirty="0"/>
              <a:t>In these cases, the jobs run using the normalization process and / or the set.</a:t>
            </a:r>
          </a:p>
        </p:txBody>
      </p:sp>
    </p:spTree>
    <p:extLst>
      <p:ext uri="{BB962C8B-B14F-4D97-AF65-F5344CB8AC3E}">
        <p14:creationId xmlns:p14="http://schemas.microsoft.com/office/powerpoint/2010/main" val="1703031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152127"/>
          </a:xfrm>
        </p:spPr>
        <p:txBody>
          <a:bodyPr>
            <a:normAutofit/>
          </a:bodyPr>
          <a:lstStyle/>
          <a:p>
            <a:r>
              <a:rPr lang="en-US" dirty="0"/>
              <a:t>Manual jobs can be run from “Alma Menu &gt; Admin &gt; Manage Jobs and Sets &gt; Run a Job”</a:t>
            </a:r>
          </a:p>
        </p:txBody>
      </p:sp>
      <p:pic>
        <p:nvPicPr>
          <p:cNvPr id="6" name="Picture 5">
            <a:extLst>
              <a:ext uri="{FF2B5EF4-FFF2-40B4-BE49-F238E27FC236}">
                <a16:creationId xmlns:a16="http://schemas.microsoft.com/office/drawing/2014/main" id="{AA6720FD-FEB1-4DD3-A50A-B16627274B13}"/>
              </a:ext>
            </a:extLst>
          </p:cNvPr>
          <p:cNvPicPr>
            <a:picLocks noChangeAspect="1"/>
          </p:cNvPicPr>
          <p:nvPr/>
        </p:nvPicPr>
        <p:blipFill>
          <a:blip r:embed="rId2"/>
          <a:stretch>
            <a:fillRect/>
          </a:stretch>
        </p:blipFill>
        <p:spPr>
          <a:xfrm>
            <a:off x="2699792" y="2048748"/>
            <a:ext cx="3387129" cy="1625822"/>
          </a:xfrm>
          <a:prstGeom prst="rect">
            <a:avLst/>
          </a:prstGeom>
          <a:ln>
            <a:solidFill>
              <a:schemeClr val="accent1"/>
            </a:solidFill>
          </a:ln>
        </p:spPr>
      </p:pic>
      <p:sp>
        <p:nvSpPr>
          <p:cNvPr id="7" name="Rectangle 6">
            <a:extLst>
              <a:ext uri="{FF2B5EF4-FFF2-40B4-BE49-F238E27FC236}">
                <a16:creationId xmlns:a16="http://schemas.microsoft.com/office/drawing/2014/main" id="{27D1F5B4-CC40-4342-B16A-D1104E099C98}"/>
              </a:ext>
            </a:extLst>
          </p:cNvPr>
          <p:cNvSpPr/>
          <p:nvPr/>
        </p:nvSpPr>
        <p:spPr>
          <a:xfrm>
            <a:off x="3934561" y="2467843"/>
            <a:ext cx="9178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253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3FEBD8-323C-48B8-B059-70DD0E2A3BEB}"/>
              </a:ext>
            </a:extLst>
          </p:cNvPr>
          <p:cNvPicPr>
            <a:picLocks noChangeAspect="1"/>
          </p:cNvPicPr>
          <p:nvPr/>
        </p:nvPicPr>
        <p:blipFill>
          <a:blip r:embed="rId2"/>
          <a:stretch>
            <a:fillRect/>
          </a:stretch>
        </p:blipFill>
        <p:spPr>
          <a:xfrm>
            <a:off x="0" y="1378185"/>
            <a:ext cx="9144000" cy="306577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fontScale="92500"/>
          </a:bodyPr>
          <a:lstStyle/>
          <a:p>
            <a:r>
              <a:rPr lang="en-US" dirty="0"/>
              <a:t>The list of possible jobs to run appears with facet and filter options</a:t>
            </a:r>
          </a:p>
        </p:txBody>
      </p:sp>
      <p:sp>
        <p:nvSpPr>
          <p:cNvPr id="8" name="Rectangle 7">
            <a:extLst>
              <a:ext uri="{FF2B5EF4-FFF2-40B4-BE49-F238E27FC236}">
                <a16:creationId xmlns:a16="http://schemas.microsoft.com/office/drawing/2014/main" id="{749BDA72-9D0E-4C68-8AC9-BAC75CB5DBE1}"/>
              </a:ext>
            </a:extLst>
          </p:cNvPr>
          <p:cNvSpPr/>
          <p:nvPr/>
        </p:nvSpPr>
        <p:spPr>
          <a:xfrm>
            <a:off x="179512" y="2185668"/>
            <a:ext cx="3096344" cy="314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592A8A-E14D-476B-A57B-93B25E2C0C8A}"/>
              </a:ext>
            </a:extLst>
          </p:cNvPr>
          <p:cNvSpPr/>
          <p:nvPr/>
        </p:nvSpPr>
        <p:spPr>
          <a:xfrm>
            <a:off x="827584" y="1851670"/>
            <a:ext cx="2808312" cy="314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438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152127"/>
          </a:xfrm>
        </p:spPr>
        <p:txBody>
          <a:bodyPr>
            <a:normAutofit fontScale="85000" lnSpcReduction="10000"/>
          </a:bodyPr>
          <a:lstStyle/>
          <a:p>
            <a:r>
              <a:rPr lang="en-US" dirty="0"/>
              <a:t>We will now do an example, and run the manual job “Withdraw Items”</a:t>
            </a:r>
          </a:p>
          <a:p>
            <a:r>
              <a:rPr lang="en-US" dirty="0"/>
              <a:t>It works on a set of physical items.</a:t>
            </a:r>
          </a:p>
          <a:p>
            <a:r>
              <a:rPr lang="en-US" dirty="0"/>
              <a:t>We have a set prepared in advanced </a:t>
            </a:r>
          </a:p>
        </p:txBody>
      </p:sp>
      <p:pic>
        <p:nvPicPr>
          <p:cNvPr id="6" name="Picture 5">
            <a:extLst>
              <a:ext uri="{FF2B5EF4-FFF2-40B4-BE49-F238E27FC236}">
                <a16:creationId xmlns:a16="http://schemas.microsoft.com/office/drawing/2014/main" id="{63E5F09C-D9A5-413E-A814-CC2BF3AF269D}"/>
              </a:ext>
            </a:extLst>
          </p:cNvPr>
          <p:cNvPicPr>
            <a:picLocks noChangeAspect="1"/>
          </p:cNvPicPr>
          <p:nvPr/>
        </p:nvPicPr>
        <p:blipFill>
          <a:blip r:embed="rId2"/>
          <a:stretch>
            <a:fillRect/>
          </a:stretch>
        </p:blipFill>
        <p:spPr>
          <a:xfrm>
            <a:off x="0" y="2091719"/>
            <a:ext cx="9144000" cy="2064207"/>
          </a:xfrm>
          <a:prstGeom prst="rect">
            <a:avLst/>
          </a:prstGeom>
          <a:ln>
            <a:solidFill>
              <a:schemeClr val="accent1"/>
            </a:solidFill>
          </a:ln>
        </p:spPr>
      </p:pic>
      <p:sp>
        <p:nvSpPr>
          <p:cNvPr id="8" name="Rectangle 7">
            <a:extLst>
              <a:ext uri="{FF2B5EF4-FFF2-40B4-BE49-F238E27FC236}">
                <a16:creationId xmlns:a16="http://schemas.microsoft.com/office/drawing/2014/main" id="{D169E79E-FADB-44C6-BE72-B93DC43D6424}"/>
              </a:ext>
            </a:extLst>
          </p:cNvPr>
          <p:cNvSpPr/>
          <p:nvPr/>
        </p:nvSpPr>
        <p:spPr>
          <a:xfrm>
            <a:off x="395536" y="3867894"/>
            <a:ext cx="194421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88723A-6963-41BB-A38B-D82AC0D7B725}"/>
              </a:ext>
            </a:extLst>
          </p:cNvPr>
          <p:cNvSpPr txBox="1"/>
          <p:nvPr/>
        </p:nvSpPr>
        <p:spPr>
          <a:xfrm>
            <a:off x="3563888" y="2427734"/>
            <a:ext cx="3240360" cy="369332"/>
          </a:xfrm>
          <a:prstGeom prst="rect">
            <a:avLst/>
          </a:prstGeom>
          <a:noFill/>
          <a:ln>
            <a:solidFill>
              <a:schemeClr val="accent1"/>
            </a:solidFill>
          </a:ln>
        </p:spPr>
        <p:txBody>
          <a:bodyPr wrap="square" rtlCol="0">
            <a:spAutoFit/>
          </a:bodyPr>
          <a:lstStyle/>
          <a:p>
            <a:r>
              <a:rPr lang="en-US" dirty="0"/>
              <a:t>We will run the job on this set</a:t>
            </a:r>
          </a:p>
        </p:txBody>
      </p:sp>
      <p:cxnSp>
        <p:nvCxnSpPr>
          <p:cNvPr id="9" name="Straight Arrow Connector 8">
            <a:extLst>
              <a:ext uri="{FF2B5EF4-FFF2-40B4-BE49-F238E27FC236}">
                <a16:creationId xmlns:a16="http://schemas.microsoft.com/office/drawing/2014/main" id="{C0F1CA6A-E12D-47D0-9D9A-D47C83F2EDE7}"/>
              </a:ext>
            </a:extLst>
          </p:cNvPr>
          <p:cNvCxnSpPr/>
          <p:nvPr/>
        </p:nvCxnSpPr>
        <p:spPr>
          <a:xfrm flipH="1">
            <a:off x="2411760" y="2797066"/>
            <a:ext cx="1368152" cy="9988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6DBEC97-F185-474A-9493-DA0B029EC5E8}"/>
              </a:ext>
            </a:extLst>
          </p:cNvPr>
          <p:cNvSpPr/>
          <p:nvPr/>
        </p:nvSpPr>
        <p:spPr>
          <a:xfrm>
            <a:off x="179512" y="2119687"/>
            <a:ext cx="936104" cy="281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4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A9CA6-3247-4DA0-855D-CFCCC2703E7B}"/>
              </a:ext>
            </a:extLst>
          </p:cNvPr>
          <p:cNvPicPr>
            <a:picLocks noChangeAspect="1"/>
          </p:cNvPicPr>
          <p:nvPr/>
        </p:nvPicPr>
        <p:blipFill>
          <a:blip r:embed="rId2"/>
          <a:stretch>
            <a:fillRect/>
          </a:stretch>
        </p:blipFill>
        <p:spPr>
          <a:xfrm>
            <a:off x="0" y="1412384"/>
            <a:ext cx="9144000" cy="2815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79512" y="771551"/>
            <a:ext cx="8640960" cy="576064"/>
          </a:xfrm>
        </p:spPr>
        <p:txBody>
          <a:bodyPr>
            <a:normAutofit fontScale="77500" lnSpcReduction="20000"/>
          </a:bodyPr>
          <a:lstStyle/>
          <a:p>
            <a:r>
              <a:rPr lang="en-US" dirty="0"/>
              <a:t>From “Alma Menu &gt; Admin &gt; Manage Jobs and Sets &gt; Run a Job” we select the job.</a:t>
            </a:r>
          </a:p>
        </p:txBody>
      </p:sp>
      <p:sp>
        <p:nvSpPr>
          <p:cNvPr id="7" name="Rectangle 6">
            <a:extLst>
              <a:ext uri="{FF2B5EF4-FFF2-40B4-BE49-F238E27FC236}">
                <a16:creationId xmlns:a16="http://schemas.microsoft.com/office/drawing/2014/main" id="{05D6AAB1-649E-43CA-9894-B4DC60FEB32A}"/>
              </a:ext>
            </a:extLst>
          </p:cNvPr>
          <p:cNvSpPr/>
          <p:nvPr/>
        </p:nvSpPr>
        <p:spPr>
          <a:xfrm>
            <a:off x="216024" y="2756966"/>
            <a:ext cx="1656184"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FE83DC-E899-45CA-9516-AAC172A3E288}"/>
              </a:ext>
            </a:extLst>
          </p:cNvPr>
          <p:cNvSpPr/>
          <p:nvPr/>
        </p:nvSpPr>
        <p:spPr>
          <a:xfrm>
            <a:off x="179512" y="2184584"/>
            <a:ext cx="1296144"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494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527FD-4F51-4894-9918-B9375DC2BBA8}"/>
              </a:ext>
            </a:extLst>
          </p:cNvPr>
          <p:cNvPicPr>
            <a:picLocks noChangeAspect="1"/>
          </p:cNvPicPr>
          <p:nvPr/>
        </p:nvPicPr>
        <p:blipFill>
          <a:blip r:embed="rId2"/>
          <a:stretch>
            <a:fillRect/>
          </a:stretch>
        </p:blipFill>
        <p:spPr>
          <a:xfrm>
            <a:off x="0" y="1720533"/>
            <a:ext cx="9144000" cy="170243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a:bodyPr>
          <a:lstStyle/>
          <a:p>
            <a:r>
              <a:rPr lang="en-US" dirty="0"/>
              <a:t>Then we select the set</a:t>
            </a:r>
          </a:p>
        </p:txBody>
      </p:sp>
      <p:sp>
        <p:nvSpPr>
          <p:cNvPr id="8" name="Rectangle 7">
            <a:extLst>
              <a:ext uri="{FF2B5EF4-FFF2-40B4-BE49-F238E27FC236}">
                <a16:creationId xmlns:a16="http://schemas.microsoft.com/office/drawing/2014/main" id="{A826D738-91B9-4999-866E-1A53416223C5}"/>
              </a:ext>
            </a:extLst>
          </p:cNvPr>
          <p:cNvSpPr/>
          <p:nvPr/>
        </p:nvSpPr>
        <p:spPr>
          <a:xfrm>
            <a:off x="683568" y="3075806"/>
            <a:ext cx="1368152" cy="3373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9B1838-C3DF-4341-95F5-20141D5F9A60}"/>
              </a:ext>
            </a:extLst>
          </p:cNvPr>
          <p:cNvSpPr/>
          <p:nvPr/>
        </p:nvSpPr>
        <p:spPr>
          <a:xfrm>
            <a:off x="683568" y="2191550"/>
            <a:ext cx="1368152"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0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Types of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There are three types of jobs in Alma:</a:t>
            </a:r>
          </a:p>
          <a:p>
            <a:pPr marL="914400" lvl="1" indent="-457200">
              <a:buFont typeface="+mj-lt"/>
              <a:buAutoNum type="arabicPeriod"/>
            </a:pPr>
            <a:r>
              <a:rPr lang="en-US" sz="2400" dirty="0"/>
              <a:t>Scheduled jobs </a:t>
            </a:r>
          </a:p>
          <a:p>
            <a:pPr marL="914400" lvl="1" indent="-457200">
              <a:buFont typeface="+mj-lt"/>
              <a:buAutoNum type="arabicPeriod"/>
            </a:pPr>
            <a:r>
              <a:rPr lang="en-US" sz="2400" dirty="0"/>
              <a:t>Workflow jobs </a:t>
            </a:r>
          </a:p>
          <a:p>
            <a:pPr marL="914400" lvl="1" indent="-457200">
              <a:buFont typeface="+mj-lt"/>
              <a:buAutoNum type="arabicPeriod"/>
            </a:pPr>
            <a:r>
              <a:rPr lang="en-US" sz="2400" dirty="0"/>
              <a:t>Manual jobs</a:t>
            </a:r>
          </a:p>
        </p:txBody>
      </p:sp>
    </p:spTree>
    <p:extLst>
      <p:ext uri="{BB962C8B-B14F-4D97-AF65-F5344CB8AC3E}">
        <p14:creationId xmlns:p14="http://schemas.microsoft.com/office/powerpoint/2010/main" val="3100413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a:bodyPr>
          <a:lstStyle/>
          <a:p>
            <a:r>
              <a:rPr lang="en-US" dirty="0"/>
              <a:t>Choose desired job parameters</a:t>
            </a:r>
          </a:p>
        </p:txBody>
      </p:sp>
      <p:pic>
        <p:nvPicPr>
          <p:cNvPr id="6" name="Picture 5">
            <a:extLst>
              <a:ext uri="{FF2B5EF4-FFF2-40B4-BE49-F238E27FC236}">
                <a16:creationId xmlns:a16="http://schemas.microsoft.com/office/drawing/2014/main" id="{146DFF7B-CB8B-40E9-90DF-0AC08B9C004F}"/>
              </a:ext>
            </a:extLst>
          </p:cNvPr>
          <p:cNvPicPr>
            <a:picLocks noChangeAspect="1"/>
          </p:cNvPicPr>
          <p:nvPr/>
        </p:nvPicPr>
        <p:blipFill>
          <a:blip r:embed="rId2"/>
          <a:stretch>
            <a:fillRect/>
          </a:stretch>
        </p:blipFill>
        <p:spPr>
          <a:xfrm>
            <a:off x="0" y="1605316"/>
            <a:ext cx="9144000" cy="2910650"/>
          </a:xfrm>
          <a:prstGeom prst="rect">
            <a:avLst/>
          </a:prstGeom>
          <a:ln>
            <a:solidFill>
              <a:schemeClr val="accent1"/>
            </a:solidFill>
          </a:ln>
        </p:spPr>
      </p:pic>
    </p:spTree>
    <p:extLst>
      <p:ext uri="{BB962C8B-B14F-4D97-AF65-F5344CB8AC3E}">
        <p14:creationId xmlns:p14="http://schemas.microsoft.com/office/powerpoint/2010/main" val="1553541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635F-FBC2-460D-BD22-E39238811D20}"/>
              </a:ext>
            </a:extLst>
          </p:cNvPr>
          <p:cNvPicPr>
            <a:picLocks noChangeAspect="1"/>
          </p:cNvPicPr>
          <p:nvPr/>
        </p:nvPicPr>
        <p:blipFill>
          <a:blip r:embed="rId2"/>
          <a:stretch>
            <a:fillRect/>
          </a:stretch>
        </p:blipFill>
        <p:spPr>
          <a:xfrm>
            <a:off x="323528" y="1253498"/>
            <a:ext cx="8172400" cy="346143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2"/>
            <a:ext cx="8424936" cy="958778"/>
          </a:xfrm>
        </p:spPr>
        <p:txBody>
          <a:bodyPr>
            <a:normAutofit/>
          </a:bodyPr>
          <a:lstStyle/>
          <a:p>
            <a:r>
              <a:rPr lang="en-US" dirty="0"/>
              <a:t>Then we submit the job</a:t>
            </a:r>
          </a:p>
        </p:txBody>
      </p:sp>
      <p:sp>
        <p:nvSpPr>
          <p:cNvPr id="10" name="Rectangle 9">
            <a:extLst>
              <a:ext uri="{FF2B5EF4-FFF2-40B4-BE49-F238E27FC236}">
                <a16:creationId xmlns:a16="http://schemas.microsoft.com/office/drawing/2014/main" id="{989B1838-C3DF-4341-95F5-20141D5F9A60}"/>
              </a:ext>
            </a:extLst>
          </p:cNvPr>
          <p:cNvSpPr/>
          <p:nvPr/>
        </p:nvSpPr>
        <p:spPr>
          <a:xfrm>
            <a:off x="7905041" y="1251333"/>
            <a:ext cx="590887" cy="297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587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3F73D5-5826-4B1A-B843-803DA14AF3AC}"/>
              </a:ext>
            </a:extLst>
          </p:cNvPr>
          <p:cNvPicPr>
            <a:picLocks noChangeAspect="1"/>
          </p:cNvPicPr>
          <p:nvPr/>
        </p:nvPicPr>
        <p:blipFill>
          <a:blip r:embed="rId2"/>
          <a:stretch>
            <a:fillRect/>
          </a:stretch>
        </p:blipFill>
        <p:spPr>
          <a:xfrm>
            <a:off x="0" y="1418694"/>
            <a:ext cx="9144000" cy="23061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2"/>
            <a:ext cx="8424936" cy="958778"/>
          </a:xfrm>
        </p:spPr>
        <p:txBody>
          <a:bodyPr>
            <a:normAutofit/>
          </a:bodyPr>
          <a:lstStyle/>
          <a:p>
            <a:r>
              <a:rPr lang="en-US" dirty="0"/>
              <a:t>From “Monitor Jobs” was can see that the job completed</a:t>
            </a:r>
          </a:p>
        </p:txBody>
      </p:sp>
      <p:sp>
        <p:nvSpPr>
          <p:cNvPr id="10" name="Rectangle 9">
            <a:extLst>
              <a:ext uri="{FF2B5EF4-FFF2-40B4-BE49-F238E27FC236}">
                <a16:creationId xmlns:a16="http://schemas.microsoft.com/office/drawing/2014/main" id="{989B1838-C3DF-4341-95F5-20141D5F9A60}"/>
              </a:ext>
            </a:extLst>
          </p:cNvPr>
          <p:cNvSpPr/>
          <p:nvPr/>
        </p:nvSpPr>
        <p:spPr>
          <a:xfrm>
            <a:off x="386659" y="3336639"/>
            <a:ext cx="2241125" cy="388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FE91E0-390A-4191-A094-5C82CCD951C6}"/>
              </a:ext>
            </a:extLst>
          </p:cNvPr>
          <p:cNvSpPr/>
          <p:nvPr/>
        </p:nvSpPr>
        <p:spPr>
          <a:xfrm>
            <a:off x="1619673" y="1851670"/>
            <a:ext cx="576064" cy="388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C81B8D-A638-4034-A5CE-EE04EB386CF9}"/>
              </a:ext>
            </a:extLst>
          </p:cNvPr>
          <p:cNvPicPr>
            <a:picLocks noChangeAspect="1"/>
          </p:cNvPicPr>
          <p:nvPr/>
        </p:nvPicPr>
        <p:blipFill>
          <a:blip r:embed="rId3"/>
          <a:stretch>
            <a:fillRect/>
          </a:stretch>
        </p:blipFill>
        <p:spPr>
          <a:xfrm>
            <a:off x="3331046" y="1491630"/>
            <a:ext cx="3905250" cy="771525"/>
          </a:xfrm>
          <a:prstGeom prst="rect">
            <a:avLst/>
          </a:prstGeom>
        </p:spPr>
      </p:pic>
      <p:sp>
        <p:nvSpPr>
          <p:cNvPr id="7" name="Rectangle 6">
            <a:extLst>
              <a:ext uri="{FF2B5EF4-FFF2-40B4-BE49-F238E27FC236}">
                <a16:creationId xmlns:a16="http://schemas.microsoft.com/office/drawing/2014/main" id="{16C64C2F-9B2B-4E09-80B7-5DFB8564DDB9}"/>
              </a:ext>
            </a:extLst>
          </p:cNvPr>
          <p:cNvSpPr/>
          <p:nvPr/>
        </p:nvSpPr>
        <p:spPr>
          <a:xfrm>
            <a:off x="7236296" y="3336639"/>
            <a:ext cx="1008112" cy="388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412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096344"/>
          </a:xfrm>
        </p:spPr>
        <p:txBody>
          <a:bodyPr>
            <a:normAutofit/>
          </a:bodyPr>
          <a:lstStyle/>
          <a:p>
            <a:r>
              <a:rPr lang="en-US" dirty="0"/>
              <a:t>We will now do another example, and run the manual job “Remove 650 with 2nd indicator 7”</a:t>
            </a:r>
          </a:p>
          <a:p>
            <a:r>
              <a:rPr lang="en-US" dirty="0"/>
              <a:t>This is a job of type Marc 21 Bib normalization</a:t>
            </a:r>
          </a:p>
          <a:p>
            <a:r>
              <a:rPr lang="en-US" dirty="0"/>
              <a:t>“Remove 650 with 2nd indicator 7” is a normalization process built by the institution.</a:t>
            </a:r>
          </a:p>
          <a:p>
            <a:r>
              <a:rPr lang="en-US" dirty="0"/>
              <a:t>It works on a set of bibliographic titles.</a:t>
            </a:r>
          </a:p>
          <a:p>
            <a:r>
              <a:rPr lang="en-US" dirty="0"/>
              <a:t>We have a set prepared in advanced </a:t>
            </a:r>
          </a:p>
        </p:txBody>
      </p:sp>
    </p:spTree>
    <p:extLst>
      <p:ext uri="{BB962C8B-B14F-4D97-AF65-F5344CB8AC3E}">
        <p14:creationId xmlns:p14="http://schemas.microsoft.com/office/powerpoint/2010/main" val="397285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ACE6E3-A7FA-44DE-B68F-9B698F6D6E69}"/>
              </a:ext>
            </a:extLst>
          </p:cNvPr>
          <p:cNvPicPr>
            <a:picLocks noChangeAspect="1"/>
          </p:cNvPicPr>
          <p:nvPr/>
        </p:nvPicPr>
        <p:blipFill>
          <a:blip r:embed="rId2"/>
          <a:stretch>
            <a:fillRect/>
          </a:stretch>
        </p:blipFill>
        <p:spPr>
          <a:xfrm>
            <a:off x="0" y="757141"/>
            <a:ext cx="9144000" cy="2121618"/>
          </a:xfrm>
          <a:prstGeom prst="rect">
            <a:avLst/>
          </a:prstGeom>
          <a:solidFill>
            <a:schemeClr val="bg1"/>
          </a:solidFill>
          <a:ln>
            <a:solidFill>
              <a:schemeClr val="accent1"/>
            </a:solidFill>
          </a:ln>
        </p:spPr>
      </p:pic>
      <p:pic>
        <p:nvPicPr>
          <p:cNvPr id="8" name="Picture 7">
            <a:extLst>
              <a:ext uri="{FF2B5EF4-FFF2-40B4-BE49-F238E27FC236}">
                <a16:creationId xmlns:a16="http://schemas.microsoft.com/office/drawing/2014/main" id="{B7090B3B-1997-4464-8EF3-5A100622CEA6}"/>
              </a:ext>
            </a:extLst>
          </p:cNvPr>
          <p:cNvPicPr>
            <a:picLocks noChangeAspect="1"/>
          </p:cNvPicPr>
          <p:nvPr/>
        </p:nvPicPr>
        <p:blipFill>
          <a:blip r:embed="rId3"/>
          <a:stretch>
            <a:fillRect/>
          </a:stretch>
        </p:blipFill>
        <p:spPr>
          <a:xfrm>
            <a:off x="0" y="2969077"/>
            <a:ext cx="9144000" cy="176291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4266357" y="1293268"/>
            <a:ext cx="2448272" cy="504056"/>
          </a:xfrm>
          <a:solidFill>
            <a:schemeClr val="bg1"/>
          </a:solidFill>
          <a:ln>
            <a:solidFill>
              <a:schemeClr val="accent1"/>
            </a:solidFill>
          </a:ln>
        </p:spPr>
        <p:txBody>
          <a:bodyPr>
            <a:normAutofit/>
          </a:bodyPr>
          <a:lstStyle/>
          <a:p>
            <a:pPr marL="0" indent="0">
              <a:buNone/>
            </a:pPr>
            <a:r>
              <a:rPr lang="en-US" dirty="0"/>
              <a:t>Here is the set</a:t>
            </a:r>
          </a:p>
        </p:txBody>
      </p:sp>
      <p:sp>
        <p:nvSpPr>
          <p:cNvPr id="7" name="Content Placeholder 3">
            <a:extLst>
              <a:ext uri="{FF2B5EF4-FFF2-40B4-BE49-F238E27FC236}">
                <a16:creationId xmlns:a16="http://schemas.microsoft.com/office/drawing/2014/main" id="{83982C68-772D-4D72-89E1-D23C647727E3}"/>
              </a:ext>
            </a:extLst>
          </p:cNvPr>
          <p:cNvSpPr txBox="1">
            <a:spLocks/>
          </p:cNvSpPr>
          <p:nvPr/>
        </p:nvSpPr>
        <p:spPr>
          <a:xfrm>
            <a:off x="3995936" y="3867894"/>
            <a:ext cx="2880320" cy="770493"/>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Here is normalization process</a:t>
            </a:r>
          </a:p>
        </p:txBody>
      </p:sp>
      <p:sp>
        <p:nvSpPr>
          <p:cNvPr id="9" name="Rectangle 8">
            <a:extLst>
              <a:ext uri="{FF2B5EF4-FFF2-40B4-BE49-F238E27FC236}">
                <a16:creationId xmlns:a16="http://schemas.microsoft.com/office/drawing/2014/main" id="{245959DC-DA3B-4975-BE3B-864614E656A4}"/>
              </a:ext>
            </a:extLst>
          </p:cNvPr>
          <p:cNvSpPr/>
          <p:nvPr/>
        </p:nvSpPr>
        <p:spPr>
          <a:xfrm>
            <a:off x="719064" y="2520054"/>
            <a:ext cx="1548680" cy="368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440233-217A-42FC-8D85-55B8B91A108E}"/>
              </a:ext>
            </a:extLst>
          </p:cNvPr>
          <p:cNvSpPr/>
          <p:nvPr/>
        </p:nvSpPr>
        <p:spPr>
          <a:xfrm>
            <a:off x="1187624" y="3426912"/>
            <a:ext cx="1296144" cy="368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BB5580-DCEA-41BA-BDDE-F26B9D9E36AD}"/>
              </a:ext>
            </a:extLst>
          </p:cNvPr>
          <p:cNvSpPr/>
          <p:nvPr/>
        </p:nvSpPr>
        <p:spPr>
          <a:xfrm>
            <a:off x="1223628" y="4363532"/>
            <a:ext cx="1980220" cy="368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513337-C264-4289-94B8-C7132985A1CC}"/>
              </a:ext>
            </a:extLst>
          </p:cNvPr>
          <p:cNvSpPr/>
          <p:nvPr/>
        </p:nvSpPr>
        <p:spPr>
          <a:xfrm>
            <a:off x="70177" y="726528"/>
            <a:ext cx="1296144" cy="368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259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B253C6-53FA-46E4-9B4F-0BD466059407}"/>
              </a:ext>
            </a:extLst>
          </p:cNvPr>
          <p:cNvPicPr>
            <a:picLocks noChangeAspect="1"/>
          </p:cNvPicPr>
          <p:nvPr/>
        </p:nvPicPr>
        <p:blipFill>
          <a:blip r:embed="rId2"/>
          <a:stretch>
            <a:fillRect/>
          </a:stretch>
        </p:blipFill>
        <p:spPr>
          <a:xfrm>
            <a:off x="0" y="1715586"/>
            <a:ext cx="9144000" cy="171232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79512" y="771551"/>
            <a:ext cx="8640960" cy="576064"/>
          </a:xfrm>
        </p:spPr>
        <p:txBody>
          <a:bodyPr>
            <a:normAutofit fontScale="77500" lnSpcReduction="20000"/>
          </a:bodyPr>
          <a:lstStyle/>
          <a:p>
            <a:r>
              <a:rPr lang="en-US" dirty="0"/>
              <a:t>From “Alma Menu &gt; Admin &gt; Manage Jobs and Sets &gt; Run a Job” we select the job.</a:t>
            </a:r>
          </a:p>
        </p:txBody>
      </p:sp>
      <p:sp>
        <p:nvSpPr>
          <p:cNvPr id="7" name="Rectangle 6">
            <a:extLst>
              <a:ext uri="{FF2B5EF4-FFF2-40B4-BE49-F238E27FC236}">
                <a16:creationId xmlns:a16="http://schemas.microsoft.com/office/drawing/2014/main" id="{05D6AAB1-649E-43CA-9894-B4DC60FEB32A}"/>
              </a:ext>
            </a:extLst>
          </p:cNvPr>
          <p:cNvSpPr/>
          <p:nvPr/>
        </p:nvSpPr>
        <p:spPr>
          <a:xfrm>
            <a:off x="209140" y="3023010"/>
            <a:ext cx="2346636"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FE83DC-E899-45CA-9516-AAC172A3E288}"/>
              </a:ext>
            </a:extLst>
          </p:cNvPr>
          <p:cNvSpPr/>
          <p:nvPr/>
        </p:nvSpPr>
        <p:spPr>
          <a:xfrm>
            <a:off x="755576" y="2184584"/>
            <a:ext cx="1296144"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821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D3C44E-D43D-442D-AB6E-1F527F73A40C}"/>
              </a:ext>
            </a:extLst>
          </p:cNvPr>
          <p:cNvPicPr>
            <a:picLocks noChangeAspect="1"/>
          </p:cNvPicPr>
          <p:nvPr/>
        </p:nvPicPr>
        <p:blipFill>
          <a:blip r:embed="rId2"/>
          <a:stretch>
            <a:fillRect/>
          </a:stretch>
        </p:blipFill>
        <p:spPr>
          <a:xfrm>
            <a:off x="0" y="1740477"/>
            <a:ext cx="9144000" cy="166254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a:bodyPr>
          <a:lstStyle/>
          <a:p>
            <a:r>
              <a:rPr lang="en-US" dirty="0"/>
              <a:t>Then we select the set</a:t>
            </a:r>
          </a:p>
        </p:txBody>
      </p:sp>
      <p:sp>
        <p:nvSpPr>
          <p:cNvPr id="8" name="Rectangle 7">
            <a:extLst>
              <a:ext uri="{FF2B5EF4-FFF2-40B4-BE49-F238E27FC236}">
                <a16:creationId xmlns:a16="http://schemas.microsoft.com/office/drawing/2014/main" id="{A826D738-91B9-4999-866E-1A53416223C5}"/>
              </a:ext>
            </a:extLst>
          </p:cNvPr>
          <p:cNvSpPr/>
          <p:nvPr/>
        </p:nvSpPr>
        <p:spPr>
          <a:xfrm>
            <a:off x="683568" y="3075806"/>
            <a:ext cx="1368152" cy="3373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9B1838-C3DF-4341-95F5-20141D5F9A60}"/>
              </a:ext>
            </a:extLst>
          </p:cNvPr>
          <p:cNvSpPr/>
          <p:nvPr/>
        </p:nvSpPr>
        <p:spPr>
          <a:xfrm>
            <a:off x="683568" y="2191550"/>
            <a:ext cx="1368152"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30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7E351D-2FCC-4AAD-8BD8-7E137C5E4DDF}"/>
              </a:ext>
            </a:extLst>
          </p:cNvPr>
          <p:cNvPicPr>
            <a:picLocks noChangeAspect="1"/>
          </p:cNvPicPr>
          <p:nvPr/>
        </p:nvPicPr>
        <p:blipFill>
          <a:blip r:embed="rId2"/>
          <a:stretch>
            <a:fillRect/>
          </a:stretch>
        </p:blipFill>
        <p:spPr>
          <a:xfrm>
            <a:off x="0" y="1799570"/>
            <a:ext cx="9144000" cy="154435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a:bodyPr>
          <a:lstStyle/>
          <a:p>
            <a:r>
              <a:rPr lang="en-US" dirty="0"/>
              <a:t>Confirm the normalization rule included in the normalization process and click ‘Next’</a:t>
            </a:r>
          </a:p>
        </p:txBody>
      </p:sp>
      <p:sp>
        <p:nvSpPr>
          <p:cNvPr id="6" name="Rectangle 5">
            <a:extLst>
              <a:ext uri="{FF2B5EF4-FFF2-40B4-BE49-F238E27FC236}">
                <a16:creationId xmlns:a16="http://schemas.microsoft.com/office/drawing/2014/main" id="{F10A666C-460D-49AE-AF10-2EA9932573D2}"/>
              </a:ext>
            </a:extLst>
          </p:cNvPr>
          <p:cNvSpPr/>
          <p:nvPr/>
        </p:nvSpPr>
        <p:spPr>
          <a:xfrm>
            <a:off x="8655190" y="1842102"/>
            <a:ext cx="467544" cy="34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814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B12D01-7449-4DE6-A698-84FA9E719F0B}"/>
              </a:ext>
            </a:extLst>
          </p:cNvPr>
          <p:cNvPicPr>
            <a:picLocks noChangeAspect="1"/>
          </p:cNvPicPr>
          <p:nvPr/>
        </p:nvPicPr>
        <p:blipFill>
          <a:blip r:embed="rId2"/>
          <a:stretch>
            <a:fillRect/>
          </a:stretch>
        </p:blipFill>
        <p:spPr>
          <a:xfrm>
            <a:off x="0" y="1180770"/>
            <a:ext cx="9144000" cy="326318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2"/>
            <a:ext cx="8424936" cy="958778"/>
          </a:xfrm>
        </p:spPr>
        <p:txBody>
          <a:bodyPr>
            <a:normAutofit/>
          </a:bodyPr>
          <a:lstStyle/>
          <a:p>
            <a:r>
              <a:rPr lang="en-US" dirty="0"/>
              <a:t>Then we submit the job</a:t>
            </a:r>
          </a:p>
        </p:txBody>
      </p:sp>
      <p:sp>
        <p:nvSpPr>
          <p:cNvPr id="10" name="Rectangle 9">
            <a:extLst>
              <a:ext uri="{FF2B5EF4-FFF2-40B4-BE49-F238E27FC236}">
                <a16:creationId xmlns:a16="http://schemas.microsoft.com/office/drawing/2014/main" id="{989B1838-C3DF-4341-95F5-20141D5F9A60}"/>
              </a:ext>
            </a:extLst>
          </p:cNvPr>
          <p:cNvSpPr/>
          <p:nvPr/>
        </p:nvSpPr>
        <p:spPr>
          <a:xfrm>
            <a:off x="8604448" y="1251333"/>
            <a:ext cx="506479" cy="297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428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CA861-7C67-4FB1-B00C-FF7AB320B510}"/>
              </a:ext>
            </a:extLst>
          </p:cNvPr>
          <p:cNvPicPr>
            <a:picLocks noChangeAspect="1"/>
          </p:cNvPicPr>
          <p:nvPr/>
        </p:nvPicPr>
        <p:blipFill>
          <a:blip r:embed="rId2"/>
          <a:stretch>
            <a:fillRect/>
          </a:stretch>
        </p:blipFill>
        <p:spPr>
          <a:xfrm>
            <a:off x="0" y="1587237"/>
            <a:ext cx="9144000" cy="220295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Manual Jobs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2"/>
            <a:ext cx="8424936" cy="958778"/>
          </a:xfrm>
        </p:spPr>
        <p:txBody>
          <a:bodyPr>
            <a:normAutofit/>
          </a:bodyPr>
          <a:lstStyle/>
          <a:p>
            <a:r>
              <a:rPr lang="en-US" dirty="0"/>
              <a:t>From “Monitor Jobs” was can see that the job in running</a:t>
            </a:r>
          </a:p>
        </p:txBody>
      </p:sp>
      <p:sp>
        <p:nvSpPr>
          <p:cNvPr id="10" name="Rectangle 9">
            <a:extLst>
              <a:ext uri="{FF2B5EF4-FFF2-40B4-BE49-F238E27FC236}">
                <a16:creationId xmlns:a16="http://schemas.microsoft.com/office/drawing/2014/main" id="{989B1838-C3DF-4341-95F5-20141D5F9A60}"/>
              </a:ext>
            </a:extLst>
          </p:cNvPr>
          <p:cNvSpPr/>
          <p:nvPr/>
        </p:nvSpPr>
        <p:spPr>
          <a:xfrm>
            <a:off x="179513" y="3336639"/>
            <a:ext cx="2448272" cy="388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FE91E0-390A-4191-A094-5C82CCD951C6}"/>
              </a:ext>
            </a:extLst>
          </p:cNvPr>
          <p:cNvSpPr/>
          <p:nvPr/>
        </p:nvSpPr>
        <p:spPr>
          <a:xfrm>
            <a:off x="990443" y="2035979"/>
            <a:ext cx="576064" cy="388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120A0F-2091-4761-91E3-FA94574A587E}"/>
              </a:ext>
            </a:extLst>
          </p:cNvPr>
          <p:cNvPicPr>
            <a:picLocks noChangeAspect="1"/>
          </p:cNvPicPr>
          <p:nvPr/>
        </p:nvPicPr>
        <p:blipFill>
          <a:blip r:embed="rId3"/>
          <a:stretch>
            <a:fillRect/>
          </a:stretch>
        </p:blipFill>
        <p:spPr>
          <a:xfrm>
            <a:off x="3475062" y="1728217"/>
            <a:ext cx="3905250" cy="771525"/>
          </a:xfrm>
          <a:prstGeom prst="rect">
            <a:avLst/>
          </a:prstGeom>
        </p:spPr>
      </p:pic>
    </p:spTree>
    <p:extLst>
      <p:ext uri="{BB962C8B-B14F-4D97-AF65-F5344CB8AC3E}">
        <p14:creationId xmlns:p14="http://schemas.microsoft.com/office/powerpoint/2010/main" val="395893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Scheduled Jobs</a:t>
            </a:r>
            <a:endParaRPr lang="LID4096" dirty="0"/>
          </a:p>
        </p:txBody>
      </p:sp>
    </p:spTree>
    <p:extLst>
      <p:ext uri="{BB962C8B-B14F-4D97-AF65-F5344CB8AC3E}">
        <p14:creationId xmlns:p14="http://schemas.microsoft.com/office/powerpoint/2010/main" val="328529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Export jobs and viewing exported files</a:t>
            </a:r>
            <a:endParaRPr lang="LID4096" dirty="0"/>
          </a:p>
        </p:txBody>
      </p:sp>
    </p:spTree>
    <p:extLst>
      <p:ext uri="{BB962C8B-B14F-4D97-AF65-F5344CB8AC3E}">
        <p14:creationId xmlns:p14="http://schemas.microsoft.com/office/powerpoint/2010/main" val="1652703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4176464" cy="2160239"/>
          </a:xfrm>
        </p:spPr>
        <p:txBody>
          <a:bodyPr>
            <a:normAutofit/>
          </a:bodyPr>
          <a:lstStyle/>
          <a:p>
            <a:r>
              <a:rPr lang="en-US" dirty="0"/>
              <a:t>When running a job via “Alma menu &gt; Manage Jobs and Sets &gt;  Run a Job”, one of the job types is “Export”</a:t>
            </a:r>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pic>
        <p:nvPicPr>
          <p:cNvPr id="3" name="Picture 2">
            <a:extLst>
              <a:ext uri="{FF2B5EF4-FFF2-40B4-BE49-F238E27FC236}">
                <a16:creationId xmlns:a16="http://schemas.microsoft.com/office/drawing/2014/main" id="{8EED4C1C-08F7-415E-BAA9-55B817F5A9D6}"/>
              </a:ext>
            </a:extLst>
          </p:cNvPr>
          <p:cNvPicPr>
            <a:picLocks noChangeAspect="1"/>
          </p:cNvPicPr>
          <p:nvPr/>
        </p:nvPicPr>
        <p:blipFill>
          <a:blip r:embed="rId2"/>
          <a:stretch>
            <a:fillRect/>
          </a:stretch>
        </p:blipFill>
        <p:spPr>
          <a:xfrm>
            <a:off x="5004048" y="646479"/>
            <a:ext cx="2823823" cy="4227934"/>
          </a:xfrm>
          <a:prstGeom prst="rect">
            <a:avLst/>
          </a:prstGeom>
          <a:ln>
            <a:solidFill>
              <a:schemeClr val="accent1"/>
            </a:solidFill>
          </a:ln>
        </p:spPr>
      </p:pic>
      <p:sp>
        <p:nvSpPr>
          <p:cNvPr id="5" name="Rectangle 4">
            <a:extLst>
              <a:ext uri="{FF2B5EF4-FFF2-40B4-BE49-F238E27FC236}">
                <a16:creationId xmlns:a16="http://schemas.microsoft.com/office/drawing/2014/main" id="{200BB2FE-BD8F-41C1-B715-219274487552}"/>
              </a:ext>
            </a:extLst>
          </p:cNvPr>
          <p:cNvSpPr/>
          <p:nvPr/>
        </p:nvSpPr>
        <p:spPr>
          <a:xfrm>
            <a:off x="5724128" y="343584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F2C7CF-8694-49F0-875E-D90FB86550F0}"/>
              </a:ext>
            </a:extLst>
          </p:cNvPr>
          <p:cNvSpPr txBox="1"/>
          <p:nvPr/>
        </p:nvSpPr>
        <p:spPr>
          <a:xfrm>
            <a:off x="2339752" y="3075806"/>
            <a:ext cx="2160240" cy="1200329"/>
          </a:xfrm>
          <a:prstGeom prst="rect">
            <a:avLst/>
          </a:prstGeom>
          <a:noFill/>
          <a:ln>
            <a:solidFill>
              <a:schemeClr val="accent1"/>
            </a:solidFill>
          </a:ln>
        </p:spPr>
        <p:txBody>
          <a:bodyPr wrap="square" rtlCol="0">
            <a:spAutoFit/>
          </a:bodyPr>
          <a:lstStyle/>
          <a:p>
            <a:r>
              <a:rPr lang="en-US" dirty="0"/>
              <a:t>Each user will see the list of job types depending on her or his roles.</a:t>
            </a:r>
          </a:p>
        </p:txBody>
      </p:sp>
    </p:spTree>
    <p:extLst>
      <p:ext uri="{BB962C8B-B14F-4D97-AF65-F5344CB8AC3E}">
        <p14:creationId xmlns:p14="http://schemas.microsoft.com/office/powerpoint/2010/main" val="114394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352928" cy="2160239"/>
          </a:xfrm>
        </p:spPr>
        <p:txBody>
          <a:bodyPr>
            <a:normAutofit/>
          </a:bodyPr>
          <a:lstStyle/>
          <a:p>
            <a:r>
              <a:rPr lang="en-US" dirty="0"/>
              <a:t>When running an export job the user can choose where to send the file: to a “Private” folder or an “Institution” folder.</a:t>
            </a:r>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pic>
        <p:nvPicPr>
          <p:cNvPr id="6" name="Picture 5">
            <a:extLst>
              <a:ext uri="{FF2B5EF4-FFF2-40B4-BE49-F238E27FC236}">
                <a16:creationId xmlns:a16="http://schemas.microsoft.com/office/drawing/2014/main" id="{9B535F16-7F5B-4A53-BE5D-428A9323D873}"/>
              </a:ext>
            </a:extLst>
          </p:cNvPr>
          <p:cNvPicPr>
            <a:picLocks noChangeAspect="1"/>
          </p:cNvPicPr>
          <p:nvPr/>
        </p:nvPicPr>
        <p:blipFill>
          <a:blip r:embed="rId2"/>
          <a:stretch>
            <a:fillRect/>
          </a:stretch>
        </p:blipFill>
        <p:spPr>
          <a:xfrm>
            <a:off x="3319462" y="2114550"/>
            <a:ext cx="2505075" cy="914400"/>
          </a:xfrm>
          <a:prstGeom prst="rect">
            <a:avLst/>
          </a:prstGeom>
          <a:ln>
            <a:solidFill>
              <a:schemeClr val="accent1"/>
            </a:solidFill>
          </a:ln>
        </p:spPr>
      </p:pic>
      <p:sp>
        <p:nvSpPr>
          <p:cNvPr id="7" name="Rectangle 6">
            <a:extLst>
              <a:ext uri="{FF2B5EF4-FFF2-40B4-BE49-F238E27FC236}">
                <a16:creationId xmlns:a16="http://schemas.microsoft.com/office/drawing/2014/main" id="{178143D8-4B5D-4CC7-9CCE-7761A9C49AA2}"/>
              </a:ext>
            </a:extLst>
          </p:cNvPr>
          <p:cNvSpPr/>
          <p:nvPr/>
        </p:nvSpPr>
        <p:spPr>
          <a:xfrm>
            <a:off x="3351361" y="2114550"/>
            <a:ext cx="1036514" cy="315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569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352928" cy="3888432"/>
          </a:xfrm>
        </p:spPr>
        <p:txBody>
          <a:bodyPr>
            <a:normAutofit fontScale="92500" lnSpcReduction="10000"/>
          </a:bodyPr>
          <a:lstStyle/>
          <a:p>
            <a:r>
              <a:rPr lang="en-US" dirty="0"/>
              <a:t>In the “Manage Exports &gt; Private tab” the logged-in staff user can view all files that resulted from export jobs that she or he ran and marked Export folder = Private. </a:t>
            </a:r>
          </a:p>
          <a:p>
            <a:r>
              <a:rPr lang="en-US" dirty="0"/>
              <a:t>In the “Manage Exports &gt; Institution tab” the logged-in staff user can view all files that resulted from export jobs run by all users and that were marked Export folder = Institution.</a:t>
            </a:r>
          </a:p>
          <a:p>
            <a:r>
              <a:rPr lang="en-US" dirty="0"/>
              <a:t>Note that a user with relevant roles can also access the exported file from the job report only if the export was sent to the “Institution” tab.</a:t>
            </a:r>
          </a:p>
          <a:p>
            <a:endParaRPr lang="en-US" dirty="0"/>
          </a:p>
          <a:p>
            <a:r>
              <a:rPr lang="en-US" dirty="0"/>
              <a:t>We will see a live example of this now.</a:t>
            </a:r>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Tree>
    <p:extLst>
      <p:ext uri="{BB962C8B-B14F-4D97-AF65-F5344CB8AC3E}">
        <p14:creationId xmlns:p14="http://schemas.microsoft.com/office/powerpoint/2010/main" val="2867990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BB9A33-6401-4F30-8871-FFE35F9E007F}"/>
              </a:ext>
            </a:extLst>
          </p:cNvPr>
          <p:cNvPicPr>
            <a:picLocks noChangeAspect="1"/>
          </p:cNvPicPr>
          <p:nvPr/>
        </p:nvPicPr>
        <p:blipFill>
          <a:blip r:embed="rId2"/>
          <a:stretch>
            <a:fillRect/>
          </a:stretch>
        </p:blipFill>
        <p:spPr>
          <a:xfrm>
            <a:off x="0" y="771550"/>
            <a:ext cx="9144000" cy="35229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9" name="Rectangle 8">
            <a:extLst>
              <a:ext uri="{FF2B5EF4-FFF2-40B4-BE49-F238E27FC236}">
                <a16:creationId xmlns:a16="http://schemas.microsoft.com/office/drawing/2014/main" id="{651FF1B9-7307-403B-A5B5-52C8AD3571ED}"/>
              </a:ext>
            </a:extLst>
          </p:cNvPr>
          <p:cNvSpPr/>
          <p:nvPr/>
        </p:nvSpPr>
        <p:spPr>
          <a:xfrm>
            <a:off x="467544" y="1534532"/>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90D6F-2B29-478F-B7BB-BEA00A77E827}"/>
              </a:ext>
            </a:extLst>
          </p:cNvPr>
          <p:cNvSpPr/>
          <p:nvPr/>
        </p:nvSpPr>
        <p:spPr>
          <a:xfrm>
            <a:off x="6084168" y="1894572"/>
            <a:ext cx="648072"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FFB8F4-2225-4B8F-8746-72DD472738D6}"/>
              </a:ext>
            </a:extLst>
          </p:cNvPr>
          <p:cNvSpPr txBox="1"/>
          <p:nvPr/>
        </p:nvSpPr>
        <p:spPr>
          <a:xfrm>
            <a:off x="2522411" y="4165708"/>
            <a:ext cx="2880320" cy="646331"/>
          </a:xfrm>
          <a:prstGeom prst="rect">
            <a:avLst/>
          </a:prstGeom>
          <a:solidFill>
            <a:schemeClr val="bg1"/>
          </a:solidFill>
          <a:ln>
            <a:solidFill>
              <a:schemeClr val="accent1"/>
            </a:solidFill>
          </a:ln>
        </p:spPr>
        <p:txBody>
          <a:bodyPr wrap="square" rtlCol="0">
            <a:spAutoFit/>
          </a:bodyPr>
          <a:lstStyle/>
          <a:p>
            <a:r>
              <a:rPr lang="en-US" dirty="0"/>
              <a:t>We will run the job “Export Bibliographic Records”</a:t>
            </a:r>
          </a:p>
        </p:txBody>
      </p:sp>
      <p:cxnSp>
        <p:nvCxnSpPr>
          <p:cNvPr id="14" name="Straight Arrow Connector 13">
            <a:extLst>
              <a:ext uri="{FF2B5EF4-FFF2-40B4-BE49-F238E27FC236}">
                <a16:creationId xmlns:a16="http://schemas.microsoft.com/office/drawing/2014/main" id="{85254CE1-EA00-4ACD-AF06-A4E8DDD86FC4}"/>
              </a:ext>
            </a:extLst>
          </p:cNvPr>
          <p:cNvCxnSpPr/>
          <p:nvPr/>
        </p:nvCxnSpPr>
        <p:spPr>
          <a:xfrm flipH="1" flipV="1">
            <a:off x="713044" y="4011910"/>
            <a:ext cx="288032" cy="4769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625445-2C3A-4E8B-85F7-9AF0AE50D088}"/>
              </a:ext>
            </a:extLst>
          </p:cNvPr>
          <p:cNvCxnSpPr>
            <a:endCxn id="12" idx="1"/>
          </p:cNvCxnSpPr>
          <p:nvPr/>
        </p:nvCxnSpPr>
        <p:spPr>
          <a:xfrm>
            <a:off x="1001076" y="4488873"/>
            <a:ext cx="1521335" cy="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930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3F7845-572E-4489-85EC-04F40254468E}"/>
              </a:ext>
            </a:extLst>
          </p:cNvPr>
          <p:cNvPicPr>
            <a:picLocks noChangeAspect="1"/>
          </p:cNvPicPr>
          <p:nvPr/>
        </p:nvPicPr>
        <p:blipFill>
          <a:blip r:embed="rId2"/>
          <a:stretch>
            <a:fillRect/>
          </a:stretch>
        </p:blipFill>
        <p:spPr>
          <a:xfrm>
            <a:off x="0" y="1233179"/>
            <a:ext cx="9144000" cy="26771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9" name="Rectangle 8">
            <a:extLst>
              <a:ext uri="{FF2B5EF4-FFF2-40B4-BE49-F238E27FC236}">
                <a16:creationId xmlns:a16="http://schemas.microsoft.com/office/drawing/2014/main" id="{651FF1B9-7307-403B-A5B5-52C8AD3571ED}"/>
              </a:ext>
            </a:extLst>
          </p:cNvPr>
          <p:cNvSpPr/>
          <p:nvPr/>
        </p:nvSpPr>
        <p:spPr>
          <a:xfrm>
            <a:off x="251520" y="2571749"/>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FFB8F4-2225-4B8F-8746-72DD472738D6}"/>
              </a:ext>
            </a:extLst>
          </p:cNvPr>
          <p:cNvSpPr txBox="1"/>
          <p:nvPr/>
        </p:nvSpPr>
        <p:spPr>
          <a:xfrm>
            <a:off x="3831909" y="1816536"/>
            <a:ext cx="1892219" cy="369332"/>
          </a:xfrm>
          <a:prstGeom prst="rect">
            <a:avLst/>
          </a:prstGeom>
          <a:solidFill>
            <a:schemeClr val="bg1"/>
          </a:solidFill>
          <a:ln>
            <a:solidFill>
              <a:schemeClr val="accent1"/>
            </a:solidFill>
          </a:ln>
        </p:spPr>
        <p:txBody>
          <a:bodyPr wrap="square" rtlCol="0">
            <a:spAutoFit/>
          </a:bodyPr>
          <a:lstStyle/>
          <a:p>
            <a:r>
              <a:rPr lang="en-US" dirty="0"/>
              <a:t>We select the set.</a:t>
            </a:r>
          </a:p>
        </p:txBody>
      </p:sp>
      <p:cxnSp>
        <p:nvCxnSpPr>
          <p:cNvPr id="14" name="Straight Arrow Connector 13">
            <a:extLst>
              <a:ext uri="{FF2B5EF4-FFF2-40B4-BE49-F238E27FC236}">
                <a16:creationId xmlns:a16="http://schemas.microsoft.com/office/drawing/2014/main" id="{85254CE1-EA00-4ACD-AF06-A4E8DDD86FC4}"/>
              </a:ext>
            </a:extLst>
          </p:cNvPr>
          <p:cNvCxnSpPr>
            <a:cxnSpLocks/>
          </p:cNvCxnSpPr>
          <p:nvPr/>
        </p:nvCxnSpPr>
        <p:spPr>
          <a:xfrm flipH="1">
            <a:off x="2015208" y="2139702"/>
            <a:ext cx="288032" cy="4175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625445-2C3A-4E8B-85F7-9AF0AE50D088}"/>
              </a:ext>
            </a:extLst>
          </p:cNvPr>
          <p:cNvCxnSpPr>
            <a:cxnSpLocks/>
            <a:endCxn id="12" idx="1"/>
          </p:cNvCxnSpPr>
          <p:nvPr/>
        </p:nvCxnSpPr>
        <p:spPr>
          <a:xfrm flipV="1">
            <a:off x="2310574" y="2001202"/>
            <a:ext cx="1521335" cy="1385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063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3ED85-971B-4127-8D3F-763F9818979A}"/>
              </a:ext>
            </a:extLst>
          </p:cNvPr>
          <p:cNvPicPr>
            <a:picLocks noChangeAspect="1"/>
          </p:cNvPicPr>
          <p:nvPr/>
        </p:nvPicPr>
        <p:blipFill>
          <a:blip r:embed="rId2"/>
          <a:stretch>
            <a:fillRect/>
          </a:stretch>
        </p:blipFill>
        <p:spPr>
          <a:xfrm>
            <a:off x="0" y="1782313"/>
            <a:ext cx="9144000" cy="29496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For the “Export into folder” field we will choose “Private”.</a:t>
            </a:r>
          </a:p>
        </p:txBody>
      </p:sp>
      <p:sp>
        <p:nvSpPr>
          <p:cNvPr id="7" name="Rectangle 6">
            <a:extLst>
              <a:ext uri="{FF2B5EF4-FFF2-40B4-BE49-F238E27FC236}">
                <a16:creationId xmlns:a16="http://schemas.microsoft.com/office/drawing/2014/main" id="{91CE8FDC-E679-4EB0-ADD2-8FAE8CFDA208}"/>
              </a:ext>
            </a:extLst>
          </p:cNvPr>
          <p:cNvSpPr/>
          <p:nvPr/>
        </p:nvSpPr>
        <p:spPr>
          <a:xfrm>
            <a:off x="397806" y="3654520"/>
            <a:ext cx="93383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2D572CAE-EE85-467E-B58B-B8BB3B37C661}"/>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8" name="Rectangle 7">
            <a:extLst>
              <a:ext uri="{FF2B5EF4-FFF2-40B4-BE49-F238E27FC236}">
                <a16:creationId xmlns:a16="http://schemas.microsoft.com/office/drawing/2014/main" id="{3C944A46-1BEE-46AE-BBAC-B45E9D3314CF}"/>
              </a:ext>
            </a:extLst>
          </p:cNvPr>
          <p:cNvSpPr/>
          <p:nvPr/>
        </p:nvSpPr>
        <p:spPr>
          <a:xfrm>
            <a:off x="1259632" y="3939902"/>
            <a:ext cx="93383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433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708633-496F-4AE1-8D5C-78E2FDFA810F}"/>
              </a:ext>
            </a:extLst>
          </p:cNvPr>
          <p:cNvPicPr>
            <a:picLocks noChangeAspect="1"/>
          </p:cNvPicPr>
          <p:nvPr/>
        </p:nvPicPr>
        <p:blipFill>
          <a:blip r:embed="rId2"/>
          <a:stretch>
            <a:fillRect/>
          </a:stretch>
        </p:blipFill>
        <p:spPr>
          <a:xfrm>
            <a:off x="323528" y="771550"/>
            <a:ext cx="8424936" cy="39429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659506" y="2414723"/>
            <a:ext cx="4224862" cy="517068"/>
          </a:xfrm>
          <a:solidFill>
            <a:schemeClr val="bg1"/>
          </a:solidFill>
          <a:ln>
            <a:solidFill>
              <a:schemeClr val="accent1"/>
            </a:solidFill>
          </a:ln>
        </p:spPr>
        <p:txBody>
          <a:bodyPr>
            <a:normAutofit/>
          </a:bodyPr>
          <a:lstStyle/>
          <a:p>
            <a:pPr marL="0" indent="0">
              <a:buNone/>
            </a:pPr>
            <a:r>
              <a:rPr lang="en-US" dirty="0"/>
              <a:t>Confirm parameters and submit</a:t>
            </a:r>
          </a:p>
        </p:txBody>
      </p:sp>
      <p:sp>
        <p:nvSpPr>
          <p:cNvPr id="9" name="Rectangle 8">
            <a:extLst>
              <a:ext uri="{FF2B5EF4-FFF2-40B4-BE49-F238E27FC236}">
                <a16:creationId xmlns:a16="http://schemas.microsoft.com/office/drawing/2014/main" id="{CFACA3A6-105D-4572-BD57-DE71B3EFBBF2}"/>
              </a:ext>
            </a:extLst>
          </p:cNvPr>
          <p:cNvSpPr/>
          <p:nvPr/>
        </p:nvSpPr>
        <p:spPr>
          <a:xfrm>
            <a:off x="8028384" y="771550"/>
            <a:ext cx="576064"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BE50D-BF16-44E8-91CA-A92E84760FCB}"/>
              </a:ext>
            </a:extLst>
          </p:cNvPr>
          <p:cNvSpPr/>
          <p:nvPr/>
        </p:nvSpPr>
        <p:spPr>
          <a:xfrm>
            <a:off x="611560" y="4174945"/>
            <a:ext cx="1296144"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A0BB9F33-5F1E-48D1-A49B-9249640D5A0F}"/>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Tree>
    <p:extLst>
      <p:ext uri="{BB962C8B-B14F-4D97-AF65-F5344CB8AC3E}">
        <p14:creationId xmlns:p14="http://schemas.microsoft.com/office/powerpoint/2010/main" val="2969981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B1ACF-38DB-4083-B6BE-294D5942FC4B}"/>
              </a:ext>
            </a:extLst>
          </p:cNvPr>
          <p:cNvPicPr>
            <a:picLocks noChangeAspect="1"/>
          </p:cNvPicPr>
          <p:nvPr/>
        </p:nvPicPr>
        <p:blipFill>
          <a:blip r:embed="rId2"/>
          <a:stretch>
            <a:fillRect/>
          </a:stretch>
        </p:blipFill>
        <p:spPr>
          <a:xfrm>
            <a:off x="0" y="1413510"/>
            <a:ext cx="9144000" cy="23164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10" name="Rectangle 9">
            <a:extLst>
              <a:ext uri="{FF2B5EF4-FFF2-40B4-BE49-F238E27FC236}">
                <a16:creationId xmlns:a16="http://schemas.microsoft.com/office/drawing/2014/main" id="{B57BE50D-BF16-44E8-91CA-A92E84760FCB}"/>
              </a:ext>
            </a:extLst>
          </p:cNvPr>
          <p:cNvSpPr/>
          <p:nvPr/>
        </p:nvSpPr>
        <p:spPr>
          <a:xfrm>
            <a:off x="950334" y="1963787"/>
            <a:ext cx="720080"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A0BB9F33-5F1E-48D1-A49B-9249640D5A0F}"/>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7" name="Content Placeholder 6">
            <a:extLst>
              <a:ext uri="{FF2B5EF4-FFF2-40B4-BE49-F238E27FC236}">
                <a16:creationId xmlns:a16="http://schemas.microsoft.com/office/drawing/2014/main" id="{4786125E-79BE-4411-B563-88842EAE0511}"/>
              </a:ext>
            </a:extLst>
          </p:cNvPr>
          <p:cNvSpPr>
            <a:spLocks noGrp="1"/>
          </p:cNvSpPr>
          <p:nvPr>
            <p:ph idx="1"/>
          </p:nvPr>
        </p:nvSpPr>
        <p:spPr/>
        <p:txBody>
          <a:bodyPr/>
          <a:lstStyle/>
          <a:p>
            <a:r>
              <a:rPr lang="en-US" dirty="0"/>
              <a:t>The jobs runs</a:t>
            </a:r>
          </a:p>
        </p:txBody>
      </p:sp>
    </p:spTree>
    <p:extLst>
      <p:ext uri="{BB962C8B-B14F-4D97-AF65-F5344CB8AC3E}">
        <p14:creationId xmlns:p14="http://schemas.microsoft.com/office/powerpoint/2010/main" val="2957770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5FF9B-CB50-498B-98A3-0186E29B3216}"/>
              </a:ext>
            </a:extLst>
          </p:cNvPr>
          <p:cNvPicPr>
            <a:picLocks noChangeAspect="1"/>
          </p:cNvPicPr>
          <p:nvPr/>
        </p:nvPicPr>
        <p:blipFill>
          <a:blip r:embed="rId2"/>
          <a:stretch>
            <a:fillRect/>
          </a:stretch>
        </p:blipFill>
        <p:spPr>
          <a:xfrm>
            <a:off x="0" y="1422193"/>
            <a:ext cx="9144000" cy="229911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10" name="Rectangle 9">
            <a:extLst>
              <a:ext uri="{FF2B5EF4-FFF2-40B4-BE49-F238E27FC236}">
                <a16:creationId xmlns:a16="http://schemas.microsoft.com/office/drawing/2014/main" id="{B57BE50D-BF16-44E8-91CA-A92E84760FCB}"/>
              </a:ext>
            </a:extLst>
          </p:cNvPr>
          <p:cNvSpPr/>
          <p:nvPr/>
        </p:nvSpPr>
        <p:spPr>
          <a:xfrm>
            <a:off x="1619672" y="1923678"/>
            <a:ext cx="576064"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A0BB9F33-5F1E-48D1-A49B-9249640D5A0F}"/>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7" name="Content Placeholder 6">
            <a:extLst>
              <a:ext uri="{FF2B5EF4-FFF2-40B4-BE49-F238E27FC236}">
                <a16:creationId xmlns:a16="http://schemas.microsoft.com/office/drawing/2014/main" id="{4786125E-79BE-4411-B563-88842EAE0511}"/>
              </a:ext>
            </a:extLst>
          </p:cNvPr>
          <p:cNvSpPr>
            <a:spLocks noGrp="1"/>
          </p:cNvSpPr>
          <p:nvPr>
            <p:ph idx="1"/>
          </p:nvPr>
        </p:nvSpPr>
        <p:spPr/>
        <p:txBody>
          <a:bodyPr/>
          <a:lstStyle/>
          <a:p>
            <a:r>
              <a:rPr lang="en-US" dirty="0"/>
              <a:t>The jobs completes</a:t>
            </a:r>
          </a:p>
        </p:txBody>
      </p:sp>
    </p:spTree>
    <p:extLst>
      <p:ext uri="{BB962C8B-B14F-4D97-AF65-F5344CB8AC3E}">
        <p14:creationId xmlns:p14="http://schemas.microsoft.com/office/powerpoint/2010/main" val="308815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Scheduled jobs</a:t>
            </a:r>
          </a:p>
          <a:p>
            <a:pPr lvl="1"/>
            <a:r>
              <a:rPr lang="en-US" sz="2400" dirty="0"/>
              <a:t>Scheduled jobs run periodically via a schedule. </a:t>
            </a:r>
          </a:p>
          <a:p>
            <a:pPr lvl="1"/>
            <a:r>
              <a:rPr lang="en-US" sz="2400" dirty="0"/>
              <a:t>Some of these jobs are scheduled by Alma. For other jobs the schedule can be configured using predefined job scheduling options. </a:t>
            </a:r>
          </a:p>
          <a:p>
            <a:pPr lvl="1"/>
            <a:r>
              <a:rPr lang="en-US" sz="2400" dirty="0"/>
              <a:t>Scheduled jobs run as close as possible to their scheduled time, depending on system resources and processes. Some jobs can run in parallel, but part or all of a job may wait until a server has available resources.</a:t>
            </a:r>
          </a:p>
        </p:txBody>
      </p:sp>
    </p:spTree>
    <p:extLst>
      <p:ext uri="{BB962C8B-B14F-4D97-AF65-F5344CB8AC3E}">
        <p14:creationId xmlns:p14="http://schemas.microsoft.com/office/powerpoint/2010/main" val="870719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BBC39F-9273-44EE-B54B-FFAEA1174B41}"/>
              </a:ext>
            </a:extLst>
          </p:cNvPr>
          <p:cNvPicPr>
            <a:picLocks noChangeAspect="1"/>
          </p:cNvPicPr>
          <p:nvPr/>
        </p:nvPicPr>
        <p:blipFill>
          <a:blip r:embed="rId2"/>
          <a:stretch>
            <a:fillRect/>
          </a:stretch>
        </p:blipFill>
        <p:spPr>
          <a:xfrm>
            <a:off x="2915816" y="1864659"/>
            <a:ext cx="2903451" cy="141418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10" name="Rectangle 9">
            <a:extLst>
              <a:ext uri="{FF2B5EF4-FFF2-40B4-BE49-F238E27FC236}">
                <a16:creationId xmlns:a16="http://schemas.microsoft.com/office/drawing/2014/main" id="{B57BE50D-BF16-44E8-91CA-A92E84760FCB}"/>
              </a:ext>
            </a:extLst>
          </p:cNvPr>
          <p:cNvSpPr/>
          <p:nvPr/>
        </p:nvSpPr>
        <p:spPr>
          <a:xfrm>
            <a:off x="3923928" y="2900944"/>
            <a:ext cx="1512168" cy="344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A0BB9F33-5F1E-48D1-A49B-9249640D5A0F}"/>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7" name="Content Placeholder 6">
            <a:extLst>
              <a:ext uri="{FF2B5EF4-FFF2-40B4-BE49-F238E27FC236}">
                <a16:creationId xmlns:a16="http://schemas.microsoft.com/office/drawing/2014/main" id="{4786125E-79BE-4411-B563-88842EAE0511}"/>
              </a:ext>
            </a:extLst>
          </p:cNvPr>
          <p:cNvSpPr>
            <a:spLocks noGrp="1"/>
          </p:cNvSpPr>
          <p:nvPr>
            <p:ph idx="1"/>
          </p:nvPr>
        </p:nvSpPr>
        <p:spPr>
          <a:xfrm>
            <a:off x="395536" y="771551"/>
            <a:ext cx="8424936" cy="596194"/>
          </a:xfrm>
        </p:spPr>
        <p:txBody>
          <a:bodyPr>
            <a:normAutofit fontScale="85000" lnSpcReduction="20000"/>
          </a:bodyPr>
          <a:lstStyle/>
          <a:p>
            <a:r>
              <a:rPr lang="en-US" dirty="0"/>
              <a:t>We can download the file from “Alma Menu &gt; Admin &gt; Manage Jobs and Sets &gt; Manage Exports”</a:t>
            </a:r>
          </a:p>
        </p:txBody>
      </p:sp>
    </p:spTree>
    <p:extLst>
      <p:ext uri="{BB962C8B-B14F-4D97-AF65-F5344CB8AC3E}">
        <p14:creationId xmlns:p14="http://schemas.microsoft.com/office/powerpoint/2010/main" val="3789699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11" name="Title 2">
            <a:extLst>
              <a:ext uri="{FF2B5EF4-FFF2-40B4-BE49-F238E27FC236}">
                <a16:creationId xmlns:a16="http://schemas.microsoft.com/office/drawing/2014/main" id="{A0BB9F33-5F1E-48D1-A49B-9249640D5A0F}"/>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7" name="Content Placeholder 6">
            <a:extLst>
              <a:ext uri="{FF2B5EF4-FFF2-40B4-BE49-F238E27FC236}">
                <a16:creationId xmlns:a16="http://schemas.microsoft.com/office/drawing/2014/main" id="{4786125E-79BE-4411-B563-88842EAE0511}"/>
              </a:ext>
            </a:extLst>
          </p:cNvPr>
          <p:cNvSpPr>
            <a:spLocks noGrp="1"/>
          </p:cNvSpPr>
          <p:nvPr>
            <p:ph idx="1"/>
          </p:nvPr>
        </p:nvSpPr>
        <p:spPr>
          <a:xfrm>
            <a:off x="395536" y="771550"/>
            <a:ext cx="8424936" cy="3816424"/>
          </a:xfrm>
        </p:spPr>
        <p:txBody>
          <a:bodyPr>
            <a:normAutofit lnSpcReduction="10000"/>
          </a:bodyPr>
          <a:lstStyle/>
          <a:p>
            <a:r>
              <a:rPr lang="en-US" dirty="0"/>
              <a:t>In the next three slides we will see as follows:</a:t>
            </a:r>
          </a:p>
          <a:p>
            <a:r>
              <a:rPr lang="en-US" dirty="0"/>
              <a:t>In the “Private” tab of “Manage Exports” each user sees only the files that she or he exported via a job (in the last 30 days) and chose “export into folder = Private” .  Two different users can not see the other user’s exported files.</a:t>
            </a:r>
          </a:p>
          <a:p>
            <a:r>
              <a:rPr lang="en-US" dirty="0"/>
              <a:t>In the “Institution” tab of “Manage Exports” each user can see all files which were exported via a job (in the last 30 days) and the user chose “export into folder = Institution” .  Two different users can see the list of exported files regardless of which user ran the job to create the export file.</a:t>
            </a:r>
          </a:p>
          <a:p>
            <a:endParaRPr lang="en-US" dirty="0"/>
          </a:p>
          <a:p>
            <a:endParaRPr lang="en-US" dirty="0"/>
          </a:p>
        </p:txBody>
      </p:sp>
    </p:spTree>
    <p:extLst>
      <p:ext uri="{BB962C8B-B14F-4D97-AF65-F5344CB8AC3E}">
        <p14:creationId xmlns:p14="http://schemas.microsoft.com/office/powerpoint/2010/main" val="3925693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63A1BD-83BA-4C84-AA97-C6483B3ADD42}"/>
              </a:ext>
            </a:extLst>
          </p:cNvPr>
          <p:cNvPicPr>
            <a:picLocks noChangeAspect="1"/>
          </p:cNvPicPr>
          <p:nvPr/>
        </p:nvPicPr>
        <p:blipFill>
          <a:blip r:embed="rId2"/>
          <a:stretch>
            <a:fillRect/>
          </a:stretch>
        </p:blipFill>
        <p:spPr>
          <a:xfrm>
            <a:off x="0" y="2017605"/>
            <a:ext cx="9144000" cy="249836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263660"/>
          </a:xfrm>
        </p:spPr>
        <p:txBody>
          <a:bodyPr>
            <a:normAutofit fontScale="92500"/>
          </a:bodyPr>
          <a:lstStyle/>
          <a:p>
            <a:r>
              <a:rPr lang="en-US" dirty="0"/>
              <a:t>In the “Private” tab the logged in user can see all the files she or he created from an export job which were created in the last 30 days.  </a:t>
            </a:r>
          </a:p>
          <a:p>
            <a:r>
              <a:rPr lang="en-US" dirty="0"/>
              <a:t>When logged in as Alicia Chen this is what we see.</a:t>
            </a:r>
          </a:p>
        </p:txBody>
      </p:sp>
      <p:sp>
        <p:nvSpPr>
          <p:cNvPr id="8" name="Title 2">
            <a:extLst>
              <a:ext uri="{FF2B5EF4-FFF2-40B4-BE49-F238E27FC236}">
                <a16:creationId xmlns:a16="http://schemas.microsoft.com/office/drawing/2014/main" id="{C02E676C-BF54-4DC0-892C-0CE7A5C69226}"/>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5" name="Rectangle 4">
            <a:extLst>
              <a:ext uri="{FF2B5EF4-FFF2-40B4-BE49-F238E27FC236}">
                <a16:creationId xmlns:a16="http://schemas.microsoft.com/office/drawing/2014/main" id="{E0BD0EA6-471C-48BA-B35F-0A3A221560DD}"/>
              </a:ext>
            </a:extLst>
          </p:cNvPr>
          <p:cNvSpPr/>
          <p:nvPr/>
        </p:nvSpPr>
        <p:spPr>
          <a:xfrm>
            <a:off x="1979712" y="3723878"/>
            <a:ext cx="24482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5C7C07-EF28-4662-BB46-F2445BFB0746}"/>
              </a:ext>
            </a:extLst>
          </p:cNvPr>
          <p:cNvSpPr txBox="1"/>
          <p:nvPr/>
        </p:nvSpPr>
        <p:spPr>
          <a:xfrm>
            <a:off x="4644008" y="2571750"/>
            <a:ext cx="3456384" cy="646331"/>
          </a:xfrm>
          <a:prstGeom prst="rect">
            <a:avLst/>
          </a:prstGeom>
          <a:solidFill>
            <a:schemeClr val="bg1"/>
          </a:solidFill>
          <a:ln>
            <a:solidFill>
              <a:schemeClr val="accent1"/>
            </a:solidFill>
          </a:ln>
        </p:spPr>
        <p:txBody>
          <a:bodyPr wrap="square" rtlCol="0">
            <a:spAutoFit/>
          </a:bodyPr>
          <a:lstStyle/>
          <a:p>
            <a:r>
              <a:rPr lang="en-US" dirty="0"/>
              <a:t>This is the file from the export job we ran here in this presentation. </a:t>
            </a:r>
          </a:p>
        </p:txBody>
      </p:sp>
      <p:cxnSp>
        <p:nvCxnSpPr>
          <p:cNvPr id="10" name="Straight Connector 9">
            <a:extLst>
              <a:ext uri="{FF2B5EF4-FFF2-40B4-BE49-F238E27FC236}">
                <a16:creationId xmlns:a16="http://schemas.microsoft.com/office/drawing/2014/main" id="{A2D95C48-A8AC-4253-BB01-0A5160BE8A74}"/>
              </a:ext>
            </a:extLst>
          </p:cNvPr>
          <p:cNvCxnSpPr/>
          <p:nvPr/>
        </p:nvCxnSpPr>
        <p:spPr>
          <a:xfrm flipH="1">
            <a:off x="3131840" y="2715766"/>
            <a:ext cx="1512168" cy="39252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0D2546-7396-4281-9F50-806389B6466A}"/>
              </a:ext>
            </a:extLst>
          </p:cNvPr>
          <p:cNvCxnSpPr/>
          <p:nvPr/>
        </p:nvCxnSpPr>
        <p:spPr>
          <a:xfrm>
            <a:off x="3131840" y="3108290"/>
            <a:ext cx="0" cy="5435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B94E1D5-B99C-44F2-96C8-BA24C408B061}"/>
              </a:ext>
            </a:extLst>
          </p:cNvPr>
          <p:cNvSpPr/>
          <p:nvPr/>
        </p:nvSpPr>
        <p:spPr>
          <a:xfrm>
            <a:off x="251520" y="2859782"/>
            <a:ext cx="576064" cy="248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049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DDD176-4424-4901-BD4D-E44F2680A909}"/>
              </a:ext>
            </a:extLst>
          </p:cNvPr>
          <p:cNvPicPr>
            <a:picLocks noChangeAspect="1"/>
          </p:cNvPicPr>
          <p:nvPr/>
        </p:nvPicPr>
        <p:blipFill>
          <a:blip r:embed="rId2"/>
          <a:stretch>
            <a:fillRect/>
          </a:stretch>
        </p:blipFill>
        <p:spPr>
          <a:xfrm>
            <a:off x="539552" y="3034513"/>
            <a:ext cx="7956376" cy="1841493"/>
          </a:xfrm>
          <a:prstGeom prst="rect">
            <a:avLst/>
          </a:prstGeom>
          <a:ln>
            <a:solidFill>
              <a:schemeClr val="accent1"/>
            </a:solidFill>
          </a:ln>
        </p:spPr>
      </p:pic>
      <p:pic>
        <p:nvPicPr>
          <p:cNvPr id="8" name="Picture 7">
            <a:extLst>
              <a:ext uri="{FF2B5EF4-FFF2-40B4-BE49-F238E27FC236}">
                <a16:creationId xmlns:a16="http://schemas.microsoft.com/office/drawing/2014/main" id="{8187D4C4-3852-4550-8A09-F7BC0C048FAF}"/>
              </a:ext>
            </a:extLst>
          </p:cNvPr>
          <p:cNvPicPr>
            <a:picLocks noChangeAspect="1"/>
          </p:cNvPicPr>
          <p:nvPr/>
        </p:nvPicPr>
        <p:blipFill>
          <a:blip r:embed="rId3"/>
          <a:stretch>
            <a:fillRect/>
          </a:stretch>
        </p:blipFill>
        <p:spPr>
          <a:xfrm>
            <a:off x="539552" y="801168"/>
            <a:ext cx="7956376" cy="21010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7" name="Rectangle 6">
            <a:extLst>
              <a:ext uri="{FF2B5EF4-FFF2-40B4-BE49-F238E27FC236}">
                <a16:creationId xmlns:a16="http://schemas.microsoft.com/office/drawing/2014/main" id="{91CE8FDC-E679-4EB0-ADD2-8FAE8CFDA208}"/>
              </a:ext>
            </a:extLst>
          </p:cNvPr>
          <p:cNvSpPr/>
          <p:nvPr/>
        </p:nvSpPr>
        <p:spPr>
          <a:xfrm>
            <a:off x="755576" y="1491630"/>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C7DF5A9-BC2E-46DE-934F-8AF0EAECF5D4}"/>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10" name="Rectangle 9">
            <a:extLst>
              <a:ext uri="{FF2B5EF4-FFF2-40B4-BE49-F238E27FC236}">
                <a16:creationId xmlns:a16="http://schemas.microsoft.com/office/drawing/2014/main" id="{61EC3D6D-3AE8-434C-810C-6608BAB4E9FE}"/>
              </a:ext>
            </a:extLst>
          </p:cNvPr>
          <p:cNvSpPr/>
          <p:nvPr/>
        </p:nvSpPr>
        <p:spPr>
          <a:xfrm>
            <a:off x="7812360" y="1131590"/>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46B102-8F08-48B9-BD97-8EEF4EFF7825}"/>
              </a:ext>
            </a:extLst>
          </p:cNvPr>
          <p:cNvSpPr/>
          <p:nvPr/>
        </p:nvSpPr>
        <p:spPr>
          <a:xfrm>
            <a:off x="774419" y="3723878"/>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16ECA0-B8C9-4631-B33A-E1F2F8E70757}"/>
              </a:ext>
            </a:extLst>
          </p:cNvPr>
          <p:cNvSpPr/>
          <p:nvPr/>
        </p:nvSpPr>
        <p:spPr>
          <a:xfrm>
            <a:off x="7831202" y="3363838"/>
            <a:ext cx="557221"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2A3D5D5-1327-44A1-AF8F-235D36ABAE35}"/>
              </a:ext>
            </a:extLst>
          </p:cNvPr>
          <p:cNvSpPr txBox="1"/>
          <p:nvPr/>
        </p:nvSpPr>
        <p:spPr>
          <a:xfrm>
            <a:off x="4302217" y="1194164"/>
            <a:ext cx="2520280" cy="646331"/>
          </a:xfrm>
          <a:prstGeom prst="rect">
            <a:avLst/>
          </a:prstGeom>
          <a:solidFill>
            <a:schemeClr val="bg1"/>
          </a:solidFill>
          <a:ln>
            <a:solidFill>
              <a:schemeClr val="accent1"/>
            </a:solidFill>
          </a:ln>
        </p:spPr>
        <p:txBody>
          <a:bodyPr wrap="square" rtlCol="0">
            <a:spAutoFit/>
          </a:bodyPr>
          <a:lstStyle/>
          <a:p>
            <a:r>
              <a:rPr lang="en-US" dirty="0"/>
              <a:t>The “</a:t>
            </a:r>
            <a:r>
              <a:rPr lang="en-US" dirty="0">
                <a:highlight>
                  <a:srgbClr val="FFFF00"/>
                </a:highlight>
              </a:rPr>
              <a:t>Private</a:t>
            </a:r>
            <a:r>
              <a:rPr lang="en-US" dirty="0"/>
              <a:t>” tab viewed by Alicia Chen</a:t>
            </a:r>
          </a:p>
        </p:txBody>
      </p:sp>
      <p:sp>
        <p:nvSpPr>
          <p:cNvPr id="15" name="Arrow: Up 14">
            <a:extLst>
              <a:ext uri="{FF2B5EF4-FFF2-40B4-BE49-F238E27FC236}">
                <a16:creationId xmlns:a16="http://schemas.microsoft.com/office/drawing/2014/main" id="{ADD40104-E4E8-4B10-BAEE-0BB3D6164265}"/>
              </a:ext>
            </a:extLst>
          </p:cNvPr>
          <p:cNvSpPr/>
          <p:nvPr/>
        </p:nvSpPr>
        <p:spPr>
          <a:xfrm>
            <a:off x="7884368" y="1347614"/>
            <a:ext cx="360040" cy="504055"/>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3A51CA48-F454-4E52-8BA8-E255BD6B1B6D}"/>
              </a:ext>
            </a:extLst>
          </p:cNvPr>
          <p:cNvSpPr/>
          <p:nvPr/>
        </p:nvSpPr>
        <p:spPr>
          <a:xfrm>
            <a:off x="7884368" y="3579863"/>
            <a:ext cx="360040" cy="504055"/>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437A3FA-2801-4FDA-A34C-2421FD8D60DF}"/>
              </a:ext>
            </a:extLst>
          </p:cNvPr>
          <p:cNvSpPr txBox="1"/>
          <p:nvPr/>
        </p:nvSpPr>
        <p:spPr>
          <a:xfrm>
            <a:off x="4355976" y="3444926"/>
            <a:ext cx="2520280" cy="646331"/>
          </a:xfrm>
          <a:prstGeom prst="rect">
            <a:avLst/>
          </a:prstGeom>
          <a:solidFill>
            <a:schemeClr val="bg1"/>
          </a:solidFill>
          <a:ln>
            <a:solidFill>
              <a:schemeClr val="accent1"/>
            </a:solidFill>
          </a:ln>
        </p:spPr>
        <p:txBody>
          <a:bodyPr wrap="square" rtlCol="0">
            <a:spAutoFit/>
          </a:bodyPr>
          <a:lstStyle/>
          <a:p>
            <a:r>
              <a:rPr lang="en-US" dirty="0"/>
              <a:t>The “</a:t>
            </a:r>
            <a:r>
              <a:rPr lang="en-US" dirty="0">
                <a:highlight>
                  <a:srgbClr val="FFFF00"/>
                </a:highlight>
              </a:rPr>
              <a:t>Private</a:t>
            </a:r>
            <a:r>
              <a:rPr lang="en-US" dirty="0"/>
              <a:t>” tab viewed by Laura Jackson</a:t>
            </a:r>
          </a:p>
        </p:txBody>
      </p:sp>
      <p:sp>
        <p:nvSpPr>
          <p:cNvPr id="18" name="TextBox 17">
            <a:extLst>
              <a:ext uri="{FF2B5EF4-FFF2-40B4-BE49-F238E27FC236}">
                <a16:creationId xmlns:a16="http://schemas.microsoft.com/office/drawing/2014/main" id="{10379BDB-9D7E-4F26-8F57-E2A1A57DF472}"/>
              </a:ext>
            </a:extLst>
          </p:cNvPr>
          <p:cNvSpPr txBox="1"/>
          <p:nvPr/>
        </p:nvSpPr>
        <p:spPr>
          <a:xfrm>
            <a:off x="1475655" y="2787774"/>
            <a:ext cx="1944217" cy="646331"/>
          </a:xfrm>
          <a:prstGeom prst="rect">
            <a:avLst/>
          </a:prstGeom>
          <a:solidFill>
            <a:schemeClr val="bg1"/>
          </a:solidFill>
          <a:ln>
            <a:solidFill>
              <a:schemeClr val="accent1"/>
            </a:solidFill>
          </a:ln>
        </p:spPr>
        <p:txBody>
          <a:bodyPr wrap="square" rtlCol="0">
            <a:spAutoFit/>
          </a:bodyPr>
          <a:lstStyle/>
          <a:p>
            <a:r>
              <a:rPr lang="en-US" dirty="0"/>
              <a:t>Different results for different users</a:t>
            </a:r>
          </a:p>
        </p:txBody>
      </p:sp>
    </p:spTree>
    <p:extLst>
      <p:ext uri="{BB962C8B-B14F-4D97-AF65-F5344CB8AC3E}">
        <p14:creationId xmlns:p14="http://schemas.microsoft.com/office/powerpoint/2010/main" val="2440964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9E33B-0423-4612-8B8E-F132DFEFDFA3}"/>
              </a:ext>
            </a:extLst>
          </p:cNvPr>
          <p:cNvPicPr>
            <a:picLocks noChangeAspect="1"/>
          </p:cNvPicPr>
          <p:nvPr/>
        </p:nvPicPr>
        <p:blipFill>
          <a:blip r:embed="rId2"/>
          <a:stretch>
            <a:fillRect/>
          </a:stretch>
        </p:blipFill>
        <p:spPr>
          <a:xfrm>
            <a:off x="0" y="2951002"/>
            <a:ext cx="9144000" cy="2079653"/>
          </a:xfrm>
          <a:prstGeom prst="rect">
            <a:avLst/>
          </a:prstGeom>
          <a:ln>
            <a:solidFill>
              <a:schemeClr val="accent1"/>
            </a:solidFill>
          </a:ln>
        </p:spPr>
      </p:pic>
      <p:pic>
        <p:nvPicPr>
          <p:cNvPr id="3" name="Picture 2">
            <a:extLst>
              <a:ext uri="{FF2B5EF4-FFF2-40B4-BE49-F238E27FC236}">
                <a16:creationId xmlns:a16="http://schemas.microsoft.com/office/drawing/2014/main" id="{4E31B73D-48E0-467D-B2E2-F21840B344AA}"/>
              </a:ext>
            </a:extLst>
          </p:cNvPr>
          <p:cNvPicPr>
            <a:picLocks noChangeAspect="1"/>
          </p:cNvPicPr>
          <p:nvPr/>
        </p:nvPicPr>
        <p:blipFill>
          <a:blip r:embed="rId3"/>
          <a:stretch>
            <a:fillRect/>
          </a:stretch>
        </p:blipFill>
        <p:spPr>
          <a:xfrm>
            <a:off x="0" y="699542"/>
            <a:ext cx="9144000" cy="217555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7" name="Rectangle 6">
            <a:extLst>
              <a:ext uri="{FF2B5EF4-FFF2-40B4-BE49-F238E27FC236}">
                <a16:creationId xmlns:a16="http://schemas.microsoft.com/office/drawing/2014/main" id="{91CE8FDC-E679-4EB0-ADD2-8FAE8CFDA208}"/>
              </a:ext>
            </a:extLst>
          </p:cNvPr>
          <p:cNvSpPr/>
          <p:nvPr/>
        </p:nvSpPr>
        <p:spPr>
          <a:xfrm>
            <a:off x="755576" y="1491629"/>
            <a:ext cx="720080" cy="3488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C7DF5A9-BC2E-46DE-934F-8AF0EAECF5D4}"/>
              </a:ext>
            </a:extLst>
          </p:cNvPr>
          <p:cNvSpPr>
            <a:spLocks noGrp="1"/>
          </p:cNvSpPr>
          <p:nvPr>
            <p:ph type="title"/>
          </p:nvPr>
        </p:nvSpPr>
        <p:spPr>
          <a:xfrm>
            <a:off x="251520" y="70415"/>
            <a:ext cx="8784976" cy="576064"/>
          </a:xfrm>
        </p:spPr>
        <p:txBody>
          <a:bodyPr>
            <a:noAutofit/>
          </a:bodyPr>
          <a:lstStyle/>
          <a:p>
            <a:r>
              <a:rPr lang="en-US" sz="3200" dirty="0"/>
              <a:t>Export jobs and viewing exported files</a:t>
            </a:r>
            <a:endParaRPr lang="en-US" sz="3200" dirty="0">
              <a:solidFill>
                <a:srgbClr val="FF0000"/>
              </a:solidFill>
            </a:endParaRPr>
          </a:p>
        </p:txBody>
      </p:sp>
      <p:sp>
        <p:nvSpPr>
          <p:cNvPr id="10" name="Rectangle 9">
            <a:extLst>
              <a:ext uri="{FF2B5EF4-FFF2-40B4-BE49-F238E27FC236}">
                <a16:creationId xmlns:a16="http://schemas.microsoft.com/office/drawing/2014/main" id="{61EC3D6D-3AE8-434C-810C-6608BAB4E9FE}"/>
              </a:ext>
            </a:extLst>
          </p:cNvPr>
          <p:cNvSpPr/>
          <p:nvPr/>
        </p:nvSpPr>
        <p:spPr>
          <a:xfrm>
            <a:off x="8420323" y="1131590"/>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46B102-8F08-48B9-BD97-8EEF4EFF7825}"/>
              </a:ext>
            </a:extLst>
          </p:cNvPr>
          <p:cNvSpPr/>
          <p:nvPr/>
        </p:nvSpPr>
        <p:spPr>
          <a:xfrm>
            <a:off x="774418" y="3723878"/>
            <a:ext cx="70123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16ECA0-B8C9-4631-B33A-E1F2F8E70757}"/>
              </a:ext>
            </a:extLst>
          </p:cNvPr>
          <p:cNvSpPr/>
          <p:nvPr/>
        </p:nvSpPr>
        <p:spPr>
          <a:xfrm>
            <a:off x="8367158" y="3382426"/>
            <a:ext cx="669338" cy="1974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2A3D5D5-1327-44A1-AF8F-235D36ABAE35}"/>
              </a:ext>
            </a:extLst>
          </p:cNvPr>
          <p:cNvSpPr txBox="1"/>
          <p:nvPr/>
        </p:nvSpPr>
        <p:spPr>
          <a:xfrm>
            <a:off x="4302217" y="1194164"/>
            <a:ext cx="2520280" cy="646331"/>
          </a:xfrm>
          <a:prstGeom prst="rect">
            <a:avLst/>
          </a:prstGeom>
          <a:solidFill>
            <a:schemeClr val="bg1"/>
          </a:solidFill>
          <a:ln>
            <a:solidFill>
              <a:schemeClr val="accent1"/>
            </a:solidFill>
          </a:ln>
        </p:spPr>
        <p:txBody>
          <a:bodyPr wrap="square" rtlCol="0">
            <a:spAutoFit/>
          </a:bodyPr>
          <a:lstStyle/>
          <a:p>
            <a:r>
              <a:rPr lang="en-US" dirty="0"/>
              <a:t>The “</a:t>
            </a:r>
            <a:r>
              <a:rPr lang="en-US" dirty="0">
                <a:highlight>
                  <a:srgbClr val="FFFF00"/>
                </a:highlight>
              </a:rPr>
              <a:t>Institution</a:t>
            </a:r>
            <a:r>
              <a:rPr lang="en-US" dirty="0"/>
              <a:t>” tab viewed by Alicia Chen</a:t>
            </a:r>
          </a:p>
        </p:txBody>
      </p:sp>
      <p:sp>
        <p:nvSpPr>
          <p:cNvPr id="15" name="Arrow: Up 14">
            <a:extLst>
              <a:ext uri="{FF2B5EF4-FFF2-40B4-BE49-F238E27FC236}">
                <a16:creationId xmlns:a16="http://schemas.microsoft.com/office/drawing/2014/main" id="{ADD40104-E4E8-4B10-BAEE-0BB3D6164265}"/>
              </a:ext>
            </a:extLst>
          </p:cNvPr>
          <p:cNvSpPr/>
          <p:nvPr/>
        </p:nvSpPr>
        <p:spPr>
          <a:xfrm>
            <a:off x="8492331" y="1347614"/>
            <a:ext cx="360040" cy="504055"/>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3A51CA48-F454-4E52-8BA8-E255BD6B1B6D}"/>
              </a:ext>
            </a:extLst>
          </p:cNvPr>
          <p:cNvSpPr/>
          <p:nvPr/>
        </p:nvSpPr>
        <p:spPr>
          <a:xfrm>
            <a:off x="8532440" y="3579863"/>
            <a:ext cx="360040" cy="504055"/>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437A3FA-2801-4FDA-A34C-2421FD8D60DF}"/>
              </a:ext>
            </a:extLst>
          </p:cNvPr>
          <p:cNvSpPr txBox="1"/>
          <p:nvPr/>
        </p:nvSpPr>
        <p:spPr>
          <a:xfrm>
            <a:off x="4355976" y="3444926"/>
            <a:ext cx="2520280" cy="646331"/>
          </a:xfrm>
          <a:prstGeom prst="rect">
            <a:avLst/>
          </a:prstGeom>
          <a:solidFill>
            <a:schemeClr val="bg1"/>
          </a:solidFill>
          <a:ln>
            <a:solidFill>
              <a:schemeClr val="accent1"/>
            </a:solidFill>
          </a:ln>
        </p:spPr>
        <p:txBody>
          <a:bodyPr wrap="square" rtlCol="0">
            <a:spAutoFit/>
          </a:bodyPr>
          <a:lstStyle/>
          <a:p>
            <a:r>
              <a:rPr lang="en-US" dirty="0"/>
              <a:t>The “</a:t>
            </a:r>
            <a:r>
              <a:rPr lang="en-US" dirty="0">
                <a:highlight>
                  <a:srgbClr val="FFFF00"/>
                </a:highlight>
              </a:rPr>
              <a:t>Institution</a:t>
            </a:r>
            <a:r>
              <a:rPr lang="en-US" dirty="0"/>
              <a:t>” tab viewed by Laura Jackson</a:t>
            </a:r>
          </a:p>
        </p:txBody>
      </p:sp>
      <p:sp>
        <p:nvSpPr>
          <p:cNvPr id="5" name="TextBox 4">
            <a:extLst>
              <a:ext uri="{FF2B5EF4-FFF2-40B4-BE49-F238E27FC236}">
                <a16:creationId xmlns:a16="http://schemas.microsoft.com/office/drawing/2014/main" id="{F5EE3E23-D1BB-48B2-B14A-D8EF178676AB}"/>
              </a:ext>
            </a:extLst>
          </p:cNvPr>
          <p:cNvSpPr txBox="1"/>
          <p:nvPr/>
        </p:nvSpPr>
        <p:spPr>
          <a:xfrm>
            <a:off x="1475655" y="2787774"/>
            <a:ext cx="1944217" cy="646331"/>
          </a:xfrm>
          <a:prstGeom prst="rect">
            <a:avLst/>
          </a:prstGeom>
          <a:solidFill>
            <a:schemeClr val="bg1"/>
          </a:solidFill>
          <a:ln>
            <a:solidFill>
              <a:schemeClr val="accent1"/>
            </a:solidFill>
          </a:ln>
        </p:spPr>
        <p:txBody>
          <a:bodyPr wrap="square" rtlCol="0">
            <a:spAutoFit/>
          </a:bodyPr>
          <a:lstStyle/>
          <a:p>
            <a:r>
              <a:rPr lang="en-US" dirty="0"/>
              <a:t>Same results for different users</a:t>
            </a:r>
          </a:p>
        </p:txBody>
      </p:sp>
    </p:spTree>
    <p:extLst>
      <p:ext uri="{BB962C8B-B14F-4D97-AF65-F5344CB8AC3E}">
        <p14:creationId xmlns:p14="http://schemas.microsoft.com/office/powerpoint/2010/main" val="1989387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Scheduled Jobs Status Widget</a:t>
            </a:r>
            <a:endParaRPr lang="LID4096" dirty="0"/>
          </a:p>
        </p:txBody>
      </p:sp>
    </p:spTree>
    <p:extLst>
      <p:ext uri="{BB962C8B-B14F-4D97-AF65-F5344CB8AC3E}">
        <p14:creationId xmlns:p14="http://schemas.microsoft.com/office/powerpoint/2010/main" val="1000350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a:bodyPr>
          <a:lstStyle/>
          <a:p>
            <a:r>
              <a:rPr lang="en-US" dirty="0"/>
              <a:t>The Scheduled Jobs Status Widget</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fontScale="92500"/>
          </a:bodyPr>
          <a:lstStyle/>
          <a:p>
            <a:r>
              <a:rPr lang="en-US" dirty="0"/>
              <a:t>The Scheduled Jobs Status dashboard widget can be used to view an overview of the status of the recently run scheduled jobs. </a:t>
            </a:r>
          </a:p>
          <a:p>
            <a:r>
              <a:rPr lang="en-US" dirty="0"/>
              <a:t>Any staff user can add the widget to her or his dashboard, however she or he will only see in the widget those scheduled jobs that are relevant to her or his role.</a:t>
            </a:r>
          </a:p>
        </p:txBody>
      </p:sp>
    </p:spTree>
    <p:extLst>
      <p:ext uri="{BB962C8B-B14F-4D97-AF65-F5344CB8AC3E}">
        <p14:creationId xmlns:p14="http://schemas.microsoft.com/office/powerpoint/2010/main" val="2261150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a:bodyPr>
          <a:lstStyle/>
          <a:p>
            <a:r>
              <a:rPr lang="en-US" dirty="0"/>
              <a:t>The Scheduled Jobs Status Widget</a:t>
            </a:r>
            <a:endParaRPr lang="en-US" dirty="0">
              <a:solidFill>
                <a:srgbClr val="FF0000"/>
              </a:solidFill>
            </a:endParaRPr>
          </a:p>
        </p:txBody>
      </p:sp>
      <p:pic>
        <p:nvPicPr>
          <p:cNvPr id="7" name="Picture 6">
            <a:extLst>
              <a:ext uri="{FF2B5EF4-FFF2-40B4-BE49-F238E27FC236}">
                <a16:creationId xmlns:a16="http://schemas.microsoft.com/office/drawing/2014/main" id="{2DDC98BB-E7E7-4991-B7E2-29871E60168A}"/>
              </a:ext>
            </a:extLst>
          </p:cNvPr>
          <p:cNvPicPr>
            <a:picLocks noChangeAspect="1"/>
          </p:cNvPicPr>
          <p:nvPr/>
        </p:nvPicPr>
        <p:blipFill>
          <a:blip r:embed="rId2"/>
          <a:stretch>
            <a:fillRect/>
          </a:stretch>
        </p:blipFill>
        <p:spPr>
          <a:xfrm>
            <a:off x="1195387" y="2224633"/>
            <a:ext cx="6753225" cy="2219325"/>
          </a:xfrm>
          <a:prstGeom prst="rect">
            <a:avLst/>
          </a:prstGeom>
          <a:ln>
            <a:solidFill>
              <a:schemeClr val="accent1"/>
            </a:solidFill>
          </a:ln>
        </p:spPr>
      </p:pic>
      <p:pic>
        <p:nvPicPr>
          <p:cNvPr id="8" name="Picture 7">
            <a:extLst>
              <a:ext uri="{FF2B5EF4-FFF2-40B4-BE49-F238E27FC236}">
                <a16:creationId xmlns:a16="http://schemas.microsoft.com/office/drawing/2014/main" id="{91B3E27A-7DC4-465B-8E55-497C1FB50D29}"/>
              </a:ext>
            </a:extLst>
          </p:cNvPr>
          <p:cNvPicPr>
            <a:picLocks noChangeAspect="1"/>
          </p:cNvPicPr>
          <p:nvPr/>
        </p:nvPicPr>
        <p:blipFill>
          <a:blip r:embed="rId3"/>
          <a:stretch>
            <a:fillRect/>
          </a:stretch>
        </p:blipFill>
        <p:spPr>
          <a:xfrm>
            <a:off x="6700837" y="1187906"/>
            <a:ext cx="1247775" cy="495300"/>
          </a:xfrm>
          <a:prstGeom prst="rect">
            <a:avLst/>
          </a:prstGeom>
        </p:spPr>
      </p:pic>
      <p:sp>
        <p:nvSpPr>
          <p:cNvPr id="9" name="TextBox 8">
            <a:extLst>
              <a:ext uri="{FF2B5EF4-FFF2-40B4-BE49-F238E27FC236}">
                <a16:creationId xmlns:a16="http://schemas.microsoft.com/office/drawing/2014/main" id="{7ACF1887-5ADE-40DB-AD18-626520A831BE}"/>
              </a:ext>
            </a:extLst>
          </p:cNvPr>
          <p:cNvSpPr txBox="1"/>
          <p:nvPr/>
        </p:nvSpPr>
        <p:spPr>
          <a:xfrm>
            <a:off x="3707904" y="1470715"/>
            <a:ext cx="2376264" cy="646331"/>
          </a:xfrm>
          <a:prstGeom prst="rect">
            <a:avLst/>
          </a:prstGeom>
          <a:noFill/>
          <a:ln>
            <a:solidFill>
              <a:schemeClr val="accent1"/>
            </a:solidFill>
          </a:ln>
        </p:spPr>
        <p:txBody>
          <a:bodyPr wrap="square" rtlCol="0">
            <a:spAutoFit/>
          </a:bodyPr>
          <a:lstStyle/>
          <a:p>
            <a:r>
              <a:rPr lang="en-US" dirty="0"/>
              <a:t>Click here on top right to manage widgets</a:t>
            </a:r>
          </a:p>
        </p:txBody>
      </p:sp>
      <p:cxnSp>
        <p:nvCxnSpPr>
          <p:cNvPr id="11" name="Straight Connector 10">
            <a:extLst>
              <a:ext uri="{FF2B5EF4-FFF2-40B4-BE49-F238E27FC236}">
                <a16:creationId xmlns:a16="http://schemas.microsoft.com/office/drawing/2014/main" id="{3893A422-8223-48E1-969C-E7C63555592F}"/>
              </a:ext>
            </a:extLst>
          </p:cNvPr>
          <p:cNvCxnSpPr>
            <a:cxnSpLocks/>
            <a:stCxn id="9" idx="3"/>
          </p:cNvCxnSpPr>
          <p:nvPr/>
        </p:nvCxnSpPr>
        <p:spPr>
          <a:xfrm flipV="1">
            <a:off x="6084168" y="1470715"/>
            <a:ext cx="1512168" cy="323166"/>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BA18139-DB64-4CA3-9CAB-38B377BEB56C}"/>
              </a:ext>
            </a:extLst>
          </p:cNvPr>
          <p:cNvSpPr/>
          <p:nvPr/>
        </p:nvSpPr>
        <p:spPr>
          <a:xfrm>
            <a:off x="1195387" y="3755777"/>
            <a:ext cx="654496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317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CD5268-1BF8-4283-856A-3E4EA7ED64AD}"/>
              </a:ext>
            </a:extLst>
          </p:cNvPr>
          <p:cNvPicPr>
            <a:picLocks noChangeAspect="1"/>
          </p:cNvPicPr>
          <p:nvPr/>
        </p:nvPicPr>
        <p:blipFill>
          <a:blip r:embed="rId2"/>
          <a:stretch>
            <a:fillRect/>
          </a:stretch>
        </p:blipFill>
        <p:spPr>
          <a:xfrm>
            <a:off x="1024791" y="771550"/>
            <a:ext cx="7075601" cy="395551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a:bodyPr>
          <a:lstStyle/>
          <a:p>
            <a:r>
              <a:rPr lang="en-US" dirty="0"/>
              <a:t>The Scheduled Jobs Status Widget</a:t>
            </a:r>
            <a:endParaRPr lang="en-US" dirty="0">
              <a:solidFill>
                <a:srgbClr val="FF0000"/>
              </a:solidFill>
            </a:endParaRPr>
          </a:p>
        </p:txBody>
      </p:sp>
      <p:sp>
        <p:nvSpPr>
          <p:cNvPr id="7" name="Rectangle 6">
            <a:extLst>
              <a:ext uri="{FF2B5EF4-FFF2-40B4-BE49-F238E27FC236}">
                <a16:creationId xmlns:a16="http://schemas.microsoft.com/office/drawing/2014/main" id="{340A7966-2F05-482F-97B7-D70BDC4EB552}"/>
              </a:ext>
            </a:extLst>
          </p:cNvPr>
          <p:cNvSpPr/>
          <p:nvPr/>
        </p:nvSpPr>
        <p:spPr>
          <a:xfrm>
            <a:off x="1115616" y="1681121"/>
            <a:ext cx="3456384" cy="3045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579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a:bodyPr>
          <a:lstStyle/>
          <a:p>
            <a:r>
              <a:rPr lang="en-US" dirty="0"/>
              <a:t>The Scheduled Jobs Status Widget</a:t>
            </a:r>
            <a:endParaRPr lang="en-US" dirty="0">
              <a:solidFill>
                <a:srgbClr val="FF0000"/>
              </a:solidFill>
            </a:endParaRPr>
          </a:p>
        </p:txBody>
      </p:sp>
      <p:pic>
        <p:nvPicPr>
          <p:cNvPr id="4" name="Picture 3">
            <a:extLst>
              <a:ext uri="{FF2B5EF4-FFF2-40B4-BE49-F238E27FC236}">
                <a16:creationId xmlns:a16="http://schemas.microsoft.com/office/drawing/2014/main" id="{A9413E3F-75BF-43FF-943E-3DB8612A032F}"/>
              </a:ext>
            </a:extLst>
          </p:cNvPr>
          <p:cNvPicPr>
            <a:picLocks noChangeAspect="1"/>
          </p:cNvPicPr>
          <p:nvPr/>
        </p:nvPicPr>
        <p:blipFill>
          <a:blip r:embed="rId2"/>
          <a:stretch>
            <a:fillRect/>
          </a:stretch>
        </p:blipFill>
        <p:spPr>
          <a:xfrm>
            <a:off x="3512021" y="1086196"/>
            <a:ext cx="3724275" cy="3286125"/>
          </a:xfrm>
          <a:prstGeom prst="rect">
            <a:avLst/>
          </a:prstGeom>
          <a:ln>
            <a:solidFill>
              <a:schemeClr val="accent1"/>
            </a:solidFill>
          </a:ln>
        </p:spPr>
      </p:pic>
      <p:sp>
        <p:nvSpPr>
          <p:cNvPr id="5" name="TextBox 4">
            <a:extLst>
              <a:ext uri="{FF2B5EF4-FFF2-40B4-BE49-F238E27FC236}">
                <a16:creationId xmlns:a16="http://schemas.microsoft.com/office/drawing/2014/main" id="{930B8C3A-BF98-40D6-AA95-8D1BACBEE094}"/>
              </a:ext>
            </a:extLst>
          </p:cNvPr>
          <p:cNvSpPr txBox="1"/>
          <p:nvPr/>
        </p:nvSpPr>
        <p:spPr>
          <a:xfrm>
            <a:off x="251519" y="987574"/>
            <a:ext cx="2458341" cy="1200329"/>
          </a:xfrm>
          <a:prstGeom prst="rect">
            <a:avLst/>
          </a:prstGeom>
          <a:noFill/>
          <a:ln>
            <a:solidFill>
              <a:schemeClr val="accent1"/>
            </a:solidFill>
          </a:ln>
        </p:spPr>
        <p:txBody>
          <a:bodyPr wrap="square" rtlCol="0">
            <a:spAutoFit/>
          </a:bodyPr>
          <a:lstStyle/>
          <a:p>
            <a:r>
              <a:rPr lang="en-US" dirty="0"/>
              <a:t>The red exclamation mark means there are jobs that failed or completed with errors</a:t>
            </a:r>
          </a:p>
        </p:txBody>
      </p:sp>
      <p:sp>
        <p:nvSpPr>
          <p:cNvPr id="8" name="TextBox 7">
            <a:extLst>
              <a:ext uri="{FF2B5EF4-FFF2-40B4-BE49-F238E27FC236}">
                <a16:creationId xmlns:a16="http://schemas.microsoft.com/office/drawing/2014/main" id="{F0766744-218A-43F2-8754-35DAA920F87C}"/>
              </a:ext>
            </a:extLst>
          </p:cNvPr>
          <p:cNvSpPr txBox="1"/>
          <p:nvPr/>
        </p:nvSpPr>
        <p:spPr>
          <a:xfrm>
            <a:off x="251518" y="3202363"/>
            <a:ext cx="2458343" cy="923330"/>
          </a:xfrm>
          <a:prstGeom prst="rect">
            <a:avLst/>
          </a:prstGeom>
          <a:noFill/>
          <a:ln>
            <a:solidFill>
              <a:schemeClr val="accent1"/>
            </a:solidFill>
          </a:ln>
        </p:spPr>
        <p:txBody>
          <a:bodyPr wrap="square" rtlCol="0">
            <a:spAutoFit/>
          </a:bodyPr>
          <a:lstStyle/>
          <a:p>
            <a:r>
              <a:rPr lang="en-US" dirty="0"/>
              <a:t>The green check mark means the jobs completed successfully</a:t>
            </a:r>
          </a:p>
        </p:txBody>
      </p:sp>
      <p:cxnSp>
        <p:nvCxnSpPr>
          <p:cNvPr id="9" name="Straight Arrow Connector 8">
            <a:extLst>
              <a:ext uri="{FF2B5EF4-FFF2-40B4-BE49-F238E27FC236}">
                <a16:creationId xmlns:a16="http://schemas.microsoft.com/office/drawing/2014/main" id="{D6558295-1D92-484F-BD33-33AF51F8B559}"/>
              </a:ext>
            </a:extLst>
          </p:cNvPr>
          <p:cNvCxnSpPr>
            <a:stCxn id="5" idx="3"/>
          </p:cNvCxnSpPr>
          <p:nvPr/>
        </p:nvCxnSpPr>
        <p:spPr>
          <a:xfrm>
            <a:off x="2709860" y="1587739"/>
            <a:ext cx="854028" cy="407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BE24DEF-95B0-4CA2-9E17-3FA5F482EDD7}"/>
              </a:ext>
            </a:extLst>
          </p:cNvPr>
          <p:cNvCxnSpPr/>
          <p:nvPr/>
        </p:nvCxnSpPr>
        <p:spPr>
          <a:xfrm>
            <a:off x="2709860" y="3435846"/>
            <a:ext cx="854028" cy="407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69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FA077-01B9-4C49-9E82-414C201E6FA0}"/>
              </a:ext>
            </a:extLst>
          </p:cNvPr>
          <p:cNvPicPr>
            <a:picLocks noChangeAspect="1"/>
          </p:cNvPicPr>
          <p:nvPr/>
        </p:nvPicPr>
        <p:blipFill>
          <a:blip r:embed="rId2"/>
          <a:stretch>
            <a:fillRect/>
          </a:stretch>
        </p:blipFill>
        <p:spPr>
          <a:xfrm>
            <a:off x="2483768" y="2550548"/>
            <a:ext cx="3934308" cy="18002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1584176"/>
          </a:xfrm>
        </p:spPr>
        <p:txBody>
          <a:bodyPr>
            <a:noAutofit/>
          </a:bodyPr>
          <a:lstStyle/>
          <a:p>
            <a:r>
              <a:rPr lang="en-US" dirty="0"/>
              <a:t>Let’s go take a look at some scheduled jobs.</a:t>
            </a:r>
          </a:p>
          <a:p>
            <a:r>
              <a:rPr lang="en-US" dirty="0"/>
              <a:t>We can view the scheduled jobs at “Alma Menu &gt; Admin &gt; Manage Jobs and Sets &gt; Monitor Jobs”</a:t>
            </a:r>
          </a:p>
        </p:txBody>
      </p:sp>
      <p:sp>
        <p:nvSpPr>
          <p:cNvPr id="5" name="Rectangle 4">
            <a:extLst>
              <a:ext uri="{FF2B5EF4-FFF2-40B4-BE49-F238E27FC236}">
                <a16:creationId xmlns:a16="http://schemas.microsoft.com/office/drawing/2014/main" id="{D058780D-0330-4FE8-B3E9-8FE6E2816EE1}"/>
              </a:ext>
            </a:extLst>
          </p:cNvPr>
          <p:cNvSpPr/>
          <p:nvPr/>
        </p:nvSpPr>
        <p:spPr>
          <a:xfrm>
            <a:off x="2511340" y="2577167"/>
            <a:ext cx="93610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991B1F-C611-4BC9-8655-E04FB9EB9A30}"/>
              </a:ext>
            </a:extLst>
          </p:cNvPr>
          <p:cNvSpPr/>
          <p:nvPr/>
        </p:nvSpPr>
        <p:spPr>
          <a:xfrm>
            <a:off x="3851920" y="3219822"/>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997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B68C6-865C-4628-9364-252924F8D01C}"/>
              </a:ext>
            </a:extLst>
          </p:cNvPr>
          <p:cNvPicPr>
            <a:picLocks noChangeAspect="1"/>
          </p:cNvPicPr>
          <p:nvPr/>
        </p:nvPicPr>
        <p:blipFill>
          <a:blip r:embed="rId2"/>
          <a:stretch>
            <a:fillRect/>
          </a:stretch>
        </p:blipFill>
        <p:spPr>
          <a:xfrm>
            <a:off x="2582077" y="1635646"/>
            <a:ext cx="3943350" cy="30003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60086"/>
          </a:xfrm>
        </p:spPr>
        <p:txBody>
          <a:bodyPr>
            <a:normAutofit lnSpcReduction="10000"/>
          </a:bodyPr>
          <a:lstStyle/>
          <a:p>
            <a:r>
              <a:rPr lang="en-US" dirty="0"/>
              <a:t>For example, the Acquisitions scheduled job “Trials – Start and Notify Participants” failed</a:t>
            </a:r>
          </a:p>
        </p:txBody>
      </p:sp>
      <p:sp>
        <p:nvSpPr>
          <p:cNvPr id="7" name="Rectangle 6">
            <a:extLst>
              <a:ext uri="{FF2B5EF4-FFF2-40B4-BE49-F238E27FC236}">
                <a16:creationId xmlns:a16="http://schemas.microsoft.com/office/drawing/2014/main" id="{91CE8FDC-E679-4EB0-ADD2-8FAE8CFDA208}"/>
              </a:ext>
            </a:extLst>
          </p:cNvPr>
          <p:cNvSpPr/>
          <p:nvPr/>
        </p:nvSpPr>
        <p:spPr>
          <a:xfrm>
            <a:off x="4031940" y="2254242"/>
            <a:ext cx="5400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3B2FAC27-4C42-4F8C-98F4-7D4EFC5AD64A}"/>
              </a:ext>
            </a:extLst>
          </p:cNvPr>
          <p:cNvSpPr>
            <a:spLocks noGrp="1"/>
          </p:cNvSpPr>
          <p:nvPr>
            <p:ph type="title"/>
          </p:nvPr>
        </p:nvSpPr>
        <p:spPr>
          <a:xfrm>
            <a:off x="395536" y="70415"/>
            <a:ext cx="8640960" cy="576064"/>
          </a:xfrm>
        </p:spPr>
        <p:txBody>
          <a:bodyPr>
            <a:normAutofit/>
          </a:bodyPr>
          <a:lstStyle/>
          <a:p>
            <a:r>
              <a:rPr lang="en-US" dirty="0"/>
              <a:t>The Scheduled Jobs Status Widget</a:t>
            </a:r>
            <a:endParaRPr lang="en-US" dirty="0">
              <a:solidFill>
                <a:srgbClr val="FF0000"/>
              </a:solidFill>
            </a:endParaRPr>
          </a:p>
        </p:txBody>
      </p:sp>
    </p:spTree>
    <p:extLst>
      <p:ext uri="{BB962C8B-B14F-4D97-AF65-F5344CB8AC3E}">
        <p14:creationId xmlns:p14="http://schemas.microsoft.com/office/powerpoint/2010/main" val="32055033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2BBBF4-588D-446C-971C-2890FD6E4243}"/>
              </a:ext>
            </a:extLst>
          </p:cNvPr>
          <p:cNvPicPr>
            <a:picLocks noChangeAspect="1"/>
          </p:cNvPicPr>
          <p:nvPr/>
        </p:nvPicPr>
        <p:blipFill>
          <a:blip r:embed="rId2"/>
          <a:stretch>
            <a:fillRect/>
          </a:stretch>
        </p:blipFill>
        <p:spPr>
          <a:xfrm>
            <a:off x="2609850" y="1755998"/>
            <a:ext cx="3924300" cy="30480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71</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60086"/>
          </a:xfrm>
        </p:spPr>
        <p:txBody>
          <a:bodyPr>
            <a:normAutofit lnSpcReduction="10000"/>
          </a:bodyPr>
          <a:lstStyle/>
          <a:p>
            <a:r>
              <a:rPr lang="en-US" dirty="0"/>
              <a:t>For example, the Acquisitions scheduled job “Notify E-Activation due task” failed</a:t>
            </a:r>
          </a:p>
        </p:txBody>
      </p:sp>
      <p:sp>
        <p:nvSpPr>
          <p:cNvPr id="7" name="Rectangle 6">
            <a:extLst>
              <a:ext uri="{FF2B5EF4-FFF2-40B4-BE49-F238E27FC236}">
                <a16:creationId xmlns:a16="http://schemas.microsoft.com/office/drawing/2014/main" id="{91CE8FDC-E679-4EB0-ADD2-8FAE8CFDA208}"/>
              </a:ext>
            </a:extLst>
          </p:cNvPr>
          <p:cNvSpPr/>
          <p:nvPr/>
        </p:nvSpPr>
        <p:spPr>
          <a:xfrm>
            <a:off x="3726290" y="2594108"/>
            <a:ext cx="120575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3B2FAC27-4C42-4F8C-98F4-7D4EFC5AD64A}"/>
              </a:ext>
            </a:extLst>
          </p:cNvPr>
          <p:cNvSpPr>
            <a:spLocks noGrp="1"/>
          </p:cNvSpPr>
          <p:nvPr>
            <p:ph type="title"/>
          </p:nvPr>
        </p:nvSpPr>
        <p:spPr>
          <a:xfrm>
            <a:off x="395536" y="70415"/>
            <a:ext cx="8640960" cy="576064"/>
          </a:xfrm>
        </p:spPr>
        <p:txBody>
          <a:bodyPr>
            <a:normAutofit/>
          </a:bodyPr>
          <a:lstStyle/>
          <a:p>
            <a:r>
              <a:rPr lang="en-US" dirty="0"/>
              <a:t>The Scheduled Jobs Status Widget</a:t>
            </a:r>
            <a:endParaRPr lang="en-US" dirty="0">
              <a:solidFill>
                <a:srgbClr val="FF0000"/>
              </a:solidFill>
            </a:endParaRPr>
          </a:p>
        </p:txBody>
      </p:sp>
    </p:spTree>
    <p:extLst>
      <p:ext uri="{BB962C8B-B14F-4D97-AF65-F5344CB8AC3E}">
        <p14:creationId xmlns:p14="http://schemas.microsoft.com/office/powerpoint/2010/main" val="2623671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72</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60086"/>
          </a:xfrm>
        </p:spPr>
        <p:txBody>
          <a:bodyPr>
            <a:normAutofit lnSpcReduction="10000"/>
          </a:bodyPr>
          <a:lstStyle/>
          <a:p>
            <a:r>
              <a:rPr lang="en-US" dirty="0"/>
              <a:t>Clicking the arrow next to the Job Category will bring the user to the jobs list</a:t>
            </a:r>
          </a:p>
        </p:txBody>
      </p:sp>
      <p:sp>
        <p:nvSpPr>
          <p:cNvPr id="7" name="Rectangle 6">
            <a:extLst>
              <a:ext uri="{FF2B5EF4-FFF2-40B4-BE49-F238E27FC236}">
                <a16:creationId xmlns:a16="http://schemas.microsoft.com/office/drawing/2014/main" id="{91CE8FDC-E679-4EB0-ADD2-8FAE8CFDA208}"/>
              </a:ext>
            </a:extLst>
          </p:cNvPr>
          <p:cNvSpPr/>
          <p:nvPr/>
        </p:nvSpPr>
        <p:spPr>
          <a:xfrm>
            <a:off x="3726290" y="2594108"/>
            <a:ext cx="120575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3B2FAC27-4C42-4F8C-98F4-7D4EFC5AD64A}"/>
              </a:ext>
            </a:extLst>
          </p:cNvPr>
          <p:cNvSpPr>
            <a:spLocks noGrp="1"/>
          </p:cNvSpPr>
          <p:nvPr>
            <p:ph type="title"/>
          </p:nvPr>
        </p:nvSpPr>
        <p:spPr>
          <a:xfrm>
            <a:off x="395536" y="70415"/>
            <a:ext cx="8640960" cy="576064"/>
          </a:xfrm>
        </p:spPr>
        <p:txBody>
          <a:bodyPr>
            <a:normAutofit/>
          </a:bodyPr>
          <a:lstStyle/>
          <a:p>
            <a:r>
              <a:rPr lang="en-US" dirty="0"/>
              <a:t>The Scheduled Jobs Status Widget</a:t>
            </a:r>
            <a:endParaRPr lang="en-US" dirty="0">
              <a:solidFill>
                <a:srgbClr val="FF0000"/>
              </a:solidFill>
            </a:endParaRPr>
          </a:p>
        </p:txBody>
      </p:sp>
      <p:pic>
        <p:nvPicPr>
          <p:cNvPr id="3" name="Picture 2">
            <a:extLst>
              <a:ext uri="{FF2B5EF4-FFF2-40B4-BE49-F238E27FC236}">
                <a16:creationId xmlns:a16="http://schemas.microsoft.com/office/drawing/2014/main" id="{3B46C651-5564-42D5-9346-BCB70A0758D1}"/>
              </a:ext>
            </a:extLst>
          </p:cNvPr>
          <p:cNvPicPr>
            <a:picLocks noChangeAspect="1"/>
          </p:cNvPicPr>
          <p:nvPr/>
        </p:nvPicPr>
        <p:blipFill>
          <a:blip r:embed="rId2"/>
          <a:stretch>
            <a:fillRect/>
          </a:stretch>
        </p:blipFill>
        <p:spPr>
          <a:xfrm>
            <a:off x="2686050" y="1656709"/>
            <a:ext cx="3771900" cy="2990850"/>
          </a:xfrm>
          <a:prstGeom prst="rect">
            <a:avLst/>
          </a:prstGeom>
          <a:ln>
            <a:solidFill>
              <a:schemeClr val="accent1"/>
            </a:solidFill>
          </a:ln>
        </p:spPr>
      </p:pic>
      <p:sp>
        <p:nvSpPr>
          <p:cNvPr id="6" name="TextBox 5">
            <a:extLst>
              <a:ext uri="{FF2B5EF4-FFF2-40B4-BE49-F238E27FC236}">
                <a16:creationId xmlns:a16="http://schemas.microsoft.com/office/drawing/2014/main" id="{DDED4ED3-E2A5-47DC-9872-3D26FAF74AB2}"/>
              </a:ext>
            </a:extLst>
          </p:cNvPr>
          <p:cNvSpPr txBox="1"/>
          <p:nvPr/>
        </p:nvSpPr>
        <p:spPr>
          <a:xfrm>
            <a:off x="107504" y="2882140"/>
            <a:ext cx="1872208" cy="369332"/>
          </a:xfrm>
          <a:prstGeom prst="rect">
            <a:avLst/>
          </a:prstGeom>
          <a:noFill/>
          <a:ln>
            <a:solidFill>
              <a:schemeClr val="accent1"/>
            </a:solidFill>
          </a:ln>
        </p:spPr>
        <p:txBody>
          <a:bodyPr wrap="square" rtlCol="0">
            <a:spAutoFit/>
          </a:bodyPr>
          <a:lstStyle/>
          <a:p>
            <a:r>
              <a:rPr lang="en-US" dirty="0"/>
              <a:t>We will click here</a:t>
            </a:r>
          </a:p>
        </p:txBody>
      </p:sp>
      <p:cxnSp>
        <p:nvCxnSpPr>
          <p:cNvPr id="9" name="Straight Connector 8">
            <a:extLst>
              <a:ext uri="{FF2B5EF4-FFF2-40B4-BE49-F238E27FC236}">
                <a16:creationId xmlns:a16="http://schemas.microsoft.com/office/drawing/2014/main" id="{C6175956-8678-46E2-852F-423FD5D5403A}"/>
              </a:ext>
            </a:extLst>
          </p:cNvPr>
          <p:cNvCxnSpPr>
            <a:stCxn id="6" idx="3"/>
          </p:cNvCxnSpPr>
          <p:nvPr/>
        </p:nvCxnSpPr>
        <p:spPr>
          <a:xfrm flipV="1">
            <a:off x="1979712" y="2643758"/>
            <a:ext cx="2016224" cy="42304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790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73</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998971"/>
          </a:xfrm>
        </p:spPr>
        <p:txBody>
          <a:bodyPr>
            <a:normAutofit fontScale="92500" lnSpcReduction="10000"/>
          </a:bodyPr>
          <a:lstStyle/>
          <a:p>
            <a:r>
              <a:rPr lang="en-US" dirty="0"/>
              <a:t>We automatically arrive to the “History” tab of the “Monitor Jobs” and see the jobs that appear in the widget.  From here we can further investigate via the job report.</a:t>
            </a:r>
          </a:p>
        </p:txBody>
      </p:sp>
      <p:sp>
        <p:nvSpPr>
          <p:cNvPr id="7" name="Rectangle 6">
            <a:extLst>
              <a:ext uri="{FF2B5EF4-FFF2-40B4-BE49-F238E27FC236}">
                <a16:creationId xmlns:a16="http://schemas.microsoft.com/office/drawing/2014/main" id="{91CE8FDC-E679-4EB0-ADD2-8FAE8CFDA208}"/>
              </a:ext>
            </a:extLst>
          </p:cNvPr>
          <p:cNvSpPr/>
          <p:nvPr/>
        </p:nvSpPr>
        <p:spPr>
          <a:xfrm>
            <a:off x="5169330" y="2893171"/>
            <a:ext cx="149090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ACA3A6-105D-4572-BD57-DE71B3EFBBF2}"/>
              </a:ext>
            </a:extLst>
          </p:cNvPr>
          <p:cNvSpPr/>
          <p:nvPr/>
        </p:nvSpPr>
        <p:spPr>
          <a:xfrm>
            <a:off x="5169330" y="3286601"/>
            <a:ext cx="3435118"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BE50D-BF16-44E8-91CA-A92E84760FCB}"/>
              </a:ext>
            </a:extLst>
          </p:cNvPr>
          <p:cNvSpPr/>
          <p:nvPr/>
        </p:nvSpPr>
        <p:spPr>
          <a:xfrm>
            <a:off x="0" y="3327833"/>
            <a:ext cx="2339752" cy="298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99E0ACA0-B185-4C1E-90DF-268DBD19DDF3}"/>
              </a:ext>
            </a:extLst>
          </p:cNvPr>
          <p:cNvSpPr>
            <a:spLocks noGrp="1"/>
          </p:cNvSpPr>
          <p:nvPr>
            <p:ph type="title"/>
          </p:nvPr>
        </p:nvSpPr>
        <p:spPr>
          <a:xfrm>
            <a:off x="395288" y="69850"/>
            <a:ext cx="8641208" cy="576263"/>
          </a:xfrm>
        </p:spPr>
        <p:txBody>
          <a:bodyPr>
            <a:normAutofit/>
          </a:bodyPr>
          <a:lstStyle/>
          <a:p>
            <a:r>
              <a:rPr lang="en-US" dirty="0"/>
              <a:t>The Scheduled Jobs Status Widget</a:t>
            </a:r>
            <a:endParaRPr lang="en-US" dirty="0">
              <a:solidFill>
                <a:srgbClr val="FF0000"/>
              </a:solidFill>
            </a:endParaRPr>
          </a:p>
        </p:txBody>
      </p:sp>
      <p:pic>
        <p:nvPicPr>
          <p:cNvPr id="3" name="Picture 2">
            <a:extLst>
              <a:ext uri="{FF2B5EF4-FFF2-40B4-BE49-F238E27FC236}">
                <a16:creationId xmlns:a16="http://schemas.microsoft.com/office/drawing/2014/main" id="{865F990F-1392-4FC2-9D09-55CB09133CEF}"/>
              </a:ext>
            </a:extLst>
          </p:cNvPr>
          <p:cNvPicPr>
            <a:picLocks noChangeAspect="1"/>
          </p:cNvPicPr>
          <p:nvPr/>
        </p:nvPicPr>
        <p:blipFill>
          <a:blip r:embed="rId2"/>
          <a:stretch>
            <a:fillRect/>
          </a:stretch>
        </p:blipFill>
        <p:spPr>
          <a:xfrm>
            <a:off x="0" y="1875920"/>
            <a:ext cx="9144000" cy="2640046"/>
          </a:xfrm>
          <a:prstGeom prst="rect">
            <a:avLst/>
          </a:prstGeom>
          <a:ln>
            <a:solidFill>
              <a:schemeClr val="accent1"/>
            </a:solidFill>
          </a:ln>
        </p:spPr>
      </p:pic>
      <p:sp>
        <p:nvSpPr>
          <p:cNvPr id="6" name="Rectangle 5">
            <a:extLst>
              <a:ext uri="{FF2B5EF4-FFF2-40B4-BE49-F238E27FC236}">
                <a16:creationId xmlns:a16="http://schemas.microsoft.com/office/drawing/2014/main" id="{9136F3D2-E186-439E-AB3B-89508F14F5A7}"/>
              </a:ext>
            </a:extLst>
          </p:cNvPr>
          <p:cNvSpPr/>
          <p:nvPr/>
        </p:nvSpPr>
        <p:spPr>
          <a:xfrm>
            <a:off x="179512" y="3794787"/>
            <a:ext cx="1584176" cy="217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EC57C8-E363-4CBB-8D8B-606507FC54A8}"/>
              </a:ext>
            </a:extLst>
          </p:cNvPr>
          <p:cNvSpPr/>
          <p:nvPr/>
        </p:nvSpPr>
        <p:spPr>
          <a:xfrm>
            <a:off x="179512" y="4125351"/>
            <a:ext cx="1872208" cy="246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85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861951" cy="1240583"/>
          </a:xfrm>
        </p:spPr>
        <p:txBody>
          <a:bodyPr/>
          <a:lstStyle/>
          <a:p>
            <a:r>
              <a:rPr lang="en-US" dirty="0"/>
              <a:t>Email Notifications and the System Job Letter</a:t>
            </a:r>
            <a:endParaRPr lang="LID4096" dirty="0"/>
          </a:p>
        </p:txBody>
      </p:sp>
    </p:spTree>
    <p:extLst>
      <p:ext uri="{BB962C8B-B14F-4D97-AF65-F5344CB8AC3E}">
        <p14:creationId xmlns:p14="http://schemas.microsoft.com/office/powerpoint/2010/main" val="1752038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dirty="0"/>
              <a:t>It is possible to receive an email notification when scheduled jobs complete in Alma. This can be done as follows:</a:t>
            </a:r>
          </a:p>
        </p:txBody>
      </p:sp>
      <p:sp>
        <p:nvSpPr>
          <p:cNvPr id="7" name="TextBox 6">
            <a:extLst>
              <a:ext uri="{FF2B5EF4-FFF2-40B4-BE49-F238E27FC236}">
                <a16:creationId xmlns:a16="http://schemas.microsoft.com/office/drawing/2014/main" id="{CDB2456D-34C6-4ECA-BA93-D1890DB1E429}"/>
              </a:ext>
            </a:extLst>
          </p:cNvPr>
          <p:cNvSpPr txBox="1"/>
          <p:nvPr/>
        </p:nvSpPr>
        <p:spPr>
          <a:xfrm>
            <a:off x="35785" y="1727180"/>
            <a:ext cx="8856984" cy="3416320"/>
          </a:xfrm>
          <a:prstGeom prst="rect">
            <a:avLst/>
          </a:prstGeom>
          <a:noFill/>
        </p:spPr>
        <p:txBody>
          <a:bodyPr wrap="square" rtlCol="0">
            <a:spAutoFit/>
          </a:bodyPr>
          <a:lstStyle/>
          <a:p>
            <a:pPr marL="342900" indent="-342900">
              <a:buFont typeface="+mj-lt"/>
              <a:buAutoNum type="arabicPeriod"/>
            </a:pPr>
            <a:r>
              <a:rPr lang="en-US" dirty="0"/>
              <a:t>Go to “Alma Menu &gt; Admin &gt; Manage Jobs and Sets &gt; Monitor Jobs &gt; Scheduled Tab”.</a:t>
            </a:r>
          </a:p>
          <a:p>
            <a:pPr marL="342900" indent="-342900">
              <a:buFont typeface="+mj-lt"/>
              <a:buAutoNum type="arabicPeriod"/>
            </a:pPr>
            <a:r>
              <a:rPr lang="en-US" dirty="0"/>
              <a:t>Identify desired job &gt; Action (...) button &gt; select 'Email Notifications.’</a:t>
            </a:r>
          </a:p>
          <a:p>
            <a:pPr marL="342900" indent="-342900">
              <a:buFont typeface="+mj-lt"/>
              <a:buAutoNum type="arabicPeriod"/>
            </a:pPr>
            <a:r>
              <a:rPr lang="en-US" dirty="0"/>
              <a:t>The “Email Notifications for Scheduled Jobs” page appears. </a:t>
            </a:r>
          </a:p>
          <a:p>
            <a:pPr marL="342900" indent="-342900">
              <a:buFont typeface="+mj-lt"/>
              <a:buAutoNum type="arabicPeriod"/>
            </a:pPr>
            <a:r>
              <a:rPr lang="en-US" dirty="0"/>
              <a:t>In the “Subscribers by users” section add users who are registered as staff users in Alma</a:t>
            </a:r>
          </a:p>
          <a:p>
            <a:pPr marL="342900" indent="-342900">
              <a:buFont typeface="+mj-lt"/>
              <a:buAutoNum type="arabicPeriod"/>
            </a:pPr>
            <a:r>
              <a:rPr lang="en-US" dirty="0"/>
              <a:t>In the “Subscribers by Email address” section add users who are not registered as staff users in Alma</a:t>
            </a:r>
          </a:p>
          <a:p>
            <a:pPr marL="342900" indent="-342900">
              <a:buFont typeface="+mj-lt"/>
              <a:buAutoNum type="arabicPeriod"/>
            </a:pPr>
            <a:r>
              <a:rPr lang="en-US" dirty="0"/>
              <a:t>When adding a user (in either section) specify whether you want the user to receive notifications for “Send on Success” or “Send on Error” or both.</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850880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8F0D22-29E5-4762-A9A4-8B76102046A7}"/>
              </a:ext>
            </a:extLst>
          </p:cNvPr>
          <p:cNvPicPr>
            <a:picLocks noChangeAspect="1"/>
          </p:cNvPicPr>
          <p:nvPr/>
        </p:nvPicPr>
        <p:blipFill>
          <a:blip r:embed="rId2"/>
          <a:stretch>
            <a:fillRect/>
          </a:stretch>
        </p:blipFill>
        <p:spPr>
          <a:xfrm>
            <a:off x="0" y="701411"/>
            <a:ext cx="9144000" cy="403057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9" name="Rectangle 8">
            <a:extLst>
              <a:ext uri="{FF2B5EF4-FFF2-40B4-BE49-F238E27FC236}">
                <a16:creationId xmlns:a16="http://schemas.microsoft.com/office/drawing/2014/main" id="{8491BCB2-6958-4775-911B-BE574F131A28}"/>
              </a:ext>
            </a:extLst>
          </p:cNvPr>
          <p:cNvSpPr/>
          <p:nvPr/>
        </p:nvSpPr>
        <p:spPr>
          <a:xfrm>
            <a:off x="1259632" y="4299942"/>
            <a:ext cx="216024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1640FB-E465-4B2D-A4BD-9B106DD9FC89}"/>
              </a:ext>
            </a:extLst>
          </p:cNvPr>
          <p:cNvSpPr/>
          <p:nvPr/>
        </p:nvSpPr>
        <p:spPr>
          <a:xfrm>
            <a:off x="8687089" y="4378291"/>
            <a:ext cx="360040" cy="2899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BCC01D-6468-4913-A2FE-3A4BB9FFD7E6}"/>
              </a:ext>
            </a:extLst>
          </p:cNvPr>
          <p:cNvSpPr/>
          <p:nvPr/>
        </p:nvSpPr>
        <p:spPr>
          <a:xfrm>
            <a:off x="7740352" y="4083918"/>
            <a:ext cx="1080120" cy="239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DD6691-9522-4895-97FA-55E12C5CCB65}"/>
              </a:ext>
            </a:extLst>
          </p:cNvPr>
          <p:cNvSpPr txBox="1"/>
          <p:nvPr/>
        </p:nvSpPr>
        <p:spPr>
          <a:xfrm>
            <a:off x="3347864" y="1275606"/>
            <a:ext cx="4320480" cy="646331"/>
          </a:xfrm>
          <a:prstGeom prst="rect">
            <a:avLst/>
          </a:prstGeom>
          <a:solidFill>
            <a:schemeClr val="bg1"/>
          </a:solidFill>
          <a:ln>
            <a:solidFill>
              <a:schemeClr val="accent1"/>
            </a:solidFill>
          </a:ln>
        </p:spPr>
        <p:txBody>
          <a:bodyPr wrap="square" rtlCol="0">
            <a:spAutoFit/>
          </a:bodyPr>
          <a:lstStyle/>
          <a:p>
            <a:r>
              <a:rPr lang="en-US" dirty="0"/>
              <a:t>We will add Email Notifications for job “Authorities – Preferred Term Correction</a:t>
            </a:r>
          </a:p>
        </p:txBody>
      </p:sp>
      <p:sp>
        <p:nvSpPr>
          <p:cNvPr id="13" name="Arrow: Right 12">
            <a:extLst>
              <a:ext uri="{FF2B5EF4-FFF2-40B4-BE49-F238E27FC236}">
                <a16:creationId xmlns:a16="http://schemas.microsoft.com/office/drawing/2014/main" id="{157CB312-D5E8-42F1-B5B5-72DA83C18DFC}"/>
              </a:ext>
            </a:extLst>
          </p:cNvPr>
          <p:cNvSpPr/>
          <p:nvPr/>
        </p:nvSpPr>
        <p:spPr>
          <a:xfrm>
            <a:off x="6876256" y="4046232"/>
            <a:ext cx="792088" cy="36004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8466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BB977-8D76-40D1-A196-93C555193FB2}"/>
              </a:ext>
            </a:extLst>
          </p:cNvPr>
          <p:cNvPicPr>
            <a:picLocks noChangeAspect="1"/>
          </p:cNvPicPr>
          <p:nvPr/>
        </p:nvPicPr>
        <p:blipFill>
          <a:blip r:embed="rId2"/>
          <a:stretch>
            <a:fillRect/>
          </a:stretch>
        </p:blipFill>
        <p:spPr>
          <a:xfrm>
            <a:off x="0" y="887437"/>
            <a:ext cx="9144000" cy="377254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12" name="TextBox 11">
            <a:extLst>
              <a:ext uri="{FF2B5EF4-FFF2-40B4-BE49-F238E27FC236}">
                <a16:creationId xmlns:a16="http://schemas.microsoft.com/office/drawing/2014/main" id="{B2DD6691-9522-4895-97FA-55E12C5CCB65}"/>
              </a:ext>
            </a:extLst>
          </p:cNvPr>
          <p:cNvSpPr txBox="1"/>
          <p:nvPr/>
        </p:nvSpPr>
        <p:spPr>
          <a:xfrm>
            <a:off x="2591047" y="1820503"/>
            <a:ext cx="4320480" cy="646331"/>
          </a:xfrm>
          <a:prstGeom prst="rect">
            <a:avLst/>
          </a:prstGeom>
          <a:solidFill>
            <a:schemeClr val="bg1"/>
          </a:solidFill>
          <a:ln>
            <a:solidFill>
              <a:schemeClr val="accent1"/>
            </a:solidFill>
          </a:ln>
        </p:spPr>
        <p:txBody>
          <a:bodyPr wrap="square" rtlCol="0">
            <a:spAutoFit/>
          </a:bodyPr>
          <a:lstStyle/>
          <a:p>
            <a:r>
              <a:rPr lang="en-US" dirty="0"/>
              <a:t>In this section the staff user can add emails of users registered as staff users in Alma</a:t>
            </a:r>
          </a:p>
        </p:txBody>
      </p:sp>
      <p:sp>
        <p:nvSpPr>
          <p:cNvPr id="5" name="Rectangle 4">
            <a:extLst>
              <a:ext uri="{FF2B5EF4-FFF2-40B4-BE49-F238E27FC236}">
                <a16:creationId xmlns:a16="http://schemas.microsoft.com/office/drawing/2014/main" id="{A75D64BE-D875-408A-BC91-B9E12B92E02A}"/>
              </a:ext>
            </a:extLst>
          </p:cNvPr>
          <p:cNvSpPr/>
          <p:nvPr/>
        </p:nvSpPr>
        <p:spPr>
          <a:xfrm>
            <a:off x="107504" y="185167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89761C-2700-440E-AA03-D56069ADF014}"/>
              </a:ext>
            </a:extLst>
          </p:cNvPr>
          <p:cNvSpPr/>
          <p:nvPr/>
        </p:nvSpPr>
        <p:spPr>
          <a:xfrm>
            <a:off x="107504" y="3363838"/>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F463D4-3B2B-4C0D-8ACA-A50D93B26B94}"/>
              </a:ext>
            </a:extLst>
          </p:cNvPr>
          <p:cNvSpPr txBox="1"/>
          <p:nvPr/>
        </p:nvSpPr>
        <p:spPr>
          <a:xfrm>
            <a:off x="2555776" y="3507854"/>
            <a:ext cx="4896544" cy="646331"/>
          </a:xfrm>
          <a:prstGeom prst="rect">
            <a:avLst/>
          </a:prstGeom>
          <a:solidFill>
            <a:schemeClr val="bg1"/>
          </a:solidFill>
          <a:ln>
            <a:solidFill>
              <a:schemeClr val="accent1"/>
            </a:solidFill>
          </a:ln>
        </p:spPr>
        <p:txBody>
          <a:bodyPr wrap="square" rtlCol="0">
            <a:spAutoFit/>
          </a:bodyPr>
          <a:lstStyle/>
          <a:p>
            <a:r>
              <a:rPr lang="en-US" dirty="0"/>
              <a:t>In this section the staff user can add emails of users who are not registered as staff users in Alma</a:t>
            </a:r>
          </a:p>
        </p:txBody>
      </p:sp>
      <p:sp>
        <p:nvSpPr>
          <p:cNvPr id="6" name="TextBox 5">
            <a:extLst>
              <a:ext uri="{FF2B5EF4-FFF2-40B4-BE49-F238E27FC236}">
                <a16:creationId xmlns:a16="http://schemas.microsoft.com/office/drawing/2014/main" id="{8DE3C841-1601-418B-B7CA-4A22E7A69802}"/>
              </a:ext>
            </a:extLst>
          </p:cNvPr>
          <p:cNvSpPr txBox="1"/>
          <p:nvPr/>
        </p:nvSpPr>
        <p:spPr>
          <a:xfrm>
            <a:off x="6012160" y="887437"/>
            <a:ext cx="1440160" cy="646331"/>
          </a:xfrm>
          <a:prstGeom prst="rect">
            <a:avLst/>
          </a:prstGeom>
          <a:solidFill>
            <a:schemeClr val="bg1"/>
          </a:solidFill>
          <a:ln>
            <a:solidFill>
              <a:schemeClr val="accent1"/>
            </a:solidFill>
          </a:ln>
        </p:spPr>
        <p:txBody>
          <a:bodyPr wrap="square" rtlCol="0">
            <a:spAutoFit/>
          </a:bodyPr>
          <a:lstStyle/>
          <a:p>
            <a:r>
              <a:rPr lang="en-US" dirty="0"/>
              <a:t>We will now click here</a:t>
            </a:r>
          </a:p>
        </p:txBody>
      </p:sp>
      <p:cxnSp>
        <p:nvCxnSpPr>
          <p:cNvPr id="16" name="Straight Arrow Connector 15">
            <a:extLst>
              <a:ext uri="{FF2B5EF4-FFF2-40B4-BE49-F238E27FC236}">
                <a16:creationId xmlns:a16="http://schemas.microsoft.com/office/drawing/2014/main" id="{FB976802-3AED-428A-9969-6A273A5CBF2F}"/>
              </a:ext>
            </a:extLst>
          </p:cNvPr>
          <p:cNvCxnSpPr/>
          <p:nvPr/>
        </p:nvCxnSpPr>
        <p:spPr>
          <a:xfrm>
            <a:off x="7236296" y="1533768"/>
            <a:ext cx="792088" cy="6059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422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dirty="0"/>
              <a:t>Below we are defining that user Alicia Chen will receive notifications for both success and failure for the job </a:t>
            </a:r>
          </a:p>
        </p:txBody>
      </p:sp>
      <p:pic>
        <p:nvPicPr>
          <p:cNvPr id="5" name="Picture 4">
            <a:extLst>
              <a:ext uri="{FF2B5EF4-FFF2-40B4-BE49-F238E27FC236}">
                <a16:creationId xmlns:a16="http://schemas.microsoft.com/office/drawing/2014/main" id="{33145C36-CE98-40B2-8E85-874D44766DA5}"/>
              </a:ext>
            </a:extLst>
          </p:cNvPr>
          <p:cNvPicPr>
            <a:picLocks noChangeAspect="1"/>
          </p:cNvPicPr>
          <p:nvPr/>
        </p:nvPicPr>
        <p:blipFill>
          <a:blip r:embed="rId2"/>
          <a:stretch>
            <a:fillRect/>
          </a:stretch>
        </p:blipFill>
        <p:spPr>
          <a:xfrm>
            <a:off x="2862262" y="1635647"/>
            <a:ext cx="3419475" cy="3095625"/>
          </a:xfrm>
          <a:prstGeom prst="rect">
            <a:avLst/>
          </a:prstGeom>
          <a:ln>
            <a:solidFill>
              <a:schemeClr val="accent1"/>
            </a:solidFill>
          </a:ln>
        </p:spPr>
      </p:pic>
    </p:spTree>
    <p:extLst>
      <p:ext uri="{BB962C8B-B14F-4D97-AF65-F5344CB8AC3E}">
        <p14:creationId xmlns:p14="http://schemas.microsoft.com/office/powerpoint/2010/main" val="2977147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80C0F-B72B-48AB-9430-45985DC488A2}"/>
              </a:ext>
            </a:extLst>
          </p:cNvPr>
          <p:cNvPicPr>
            <a:picLocks noChangeAspect="1"/>
          </p:cNvPicPr>
          <p:nvPr/>
        </p:nvPicPr>
        <p:blipFill>
          <a:blip r:embed="rId2"/>
          <a:stretch>
            <a:fillRect/>
          </a:stretch>
        </p:blipFill>
        <p:spPr>
          <a:xfrm>
            <a:off x="16939" y="899913"/>
            <a:ext cx="9144000" cy="369959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9" name="Rectangle 8">
            <a:extLst>
              <a:ext uri="{FF2B5EF4-FFF2-40B4-BE49-F238E27FC236}">
                <a16:creationId xmlns:a16="http://schemas.microsoft.com/office/drawing/2014/main" id="{F833569D-DD47-478D-88B5-28A65AD55C75}"/>
              </a:ext>
            </a:extLst>
          </p:cNvPr>
          <p:cNvSpPr/>
          <p:nvPr/>
        </p:nvSpPr>
        <p:spPr>
          <a:xfrm>
            <a:off x="107504" y="1419622"/>
            <a:ext cx="25922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B5881F-EAFD-4B55-9B91-33968DD4A6C3}"/>
              </a:ext>
            </a:extLst>
          </p:cNvPr>
          <p:cNvSpPr/>
          <p:nvPr/>
        </p:nvSpPr>
        <p:spPr>
          <a:xfrm>
            <a:off x="251520" y="2715766"/>
            <a:ext cx="83529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33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Scheduled Jobs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504056"/>
          </a:xfrm>
        </p:spPr>
        <p:txBody>
          <a:bodyPr>
            <a:noAutofit/>
          </a:bodyPr>
          <a:lstStyle/>
          <a:p>
            <a:r>
              <a:rPr lang="en-US" dirty="0"/>
              <a:t>Examples of Scheduled jobs</a:t>
            </a:r>
          </a:p>
        </p:txBody>
      </p:sp>
      <p:pic>
        <p:nvPicPr>
          <p:cNvPr id="4" name="Picture 3">
            <a:extLst>
              <a:ext uri="{FF2B5EF4-FFF2-40B4-BE49-F238E27FC236}">
                <a16:creationId xmlns:a16="http://schemas.microsoft.com/office/drawing/2014/main" id="{3B8A92E2-5A35-40D6-A5DF-0A4C9BCDE765}"/>
              </a:ext>
            </a:extLst>
          </p:cNvPr>
          <p:cNvPicPr>
            <a:picLocks noChangeAspect="1"/>
          </p:cNvPicPr>
          <p:nvPr/>
        </p:nvPicPr>
        <p:blipFill>
          <a:blip r:embed="rId2"/>
          <a:stretch>
            <a:fillRect/>
          </a:stretch>
        </p:blipFill>
        <p:spPr>
          <a:xfrm>
            <a:off x="557808" y="1283883"/>
            <a:ext cx="8028384" cy="3313909"/>
          </a:xfrm>
          <a:prstGeom prst="rect">
            <a:avLst/>
          </a:prstGeom>
          <a:ln>
            <a:solidFill>
              <a:schemeClr val="accent1"/>
            </a:solidFill>
          </a:ln>
        </p:spPr>
      </p:pic>
      <p:sp>
        <p:nvSpPr>
          <p:cNvPr id="5" name="Rectangle 4">
            <a:extLst>
              <a:ext uri="{FF2B5EF4-FFF2-40B4-BE49-F238E27FC236}">
                <a16:creationId xmlns:a16="http://schemas.microsoft.com/office/drawing/2014/main" id="{D058780D-0330-4FE8-B3E9-8FE6E2816EE1}"/>
              </a:ext>
            </a:extLst>
          </p:cNvPr>
          <p:cNvSpPr/>
          <p:nvPr/>
        </p:nvSpPr>
        <p:spPr>
          <a:xfrm>
            <a:off x="766209" y="1675755"/>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392DB3-959C-4F10-9DCD-9D2F85A810D6}"/>
              </a:ext>
            </a:extLst>
          </p:cNvPr>
          <p:cNvSpPr txBox="1"/>
          <p:nvPr/>
        </p:nvSpPr>
        <p:spPr>
          <a:xfrm>
            <a:off x="3203848" y="1303145"/>
            <a:ext cx="4464496" cy="923330"/>
          </a:xfrm>
          <a:prstGeom prst="rect">
            <a:avLst/>
          </a:prstGeom>
          <a:solidFill>
            <a:schemeClr val="bg1"/>
          </a:solidFill>
          <a:ln>
            <a:solidFill>
              <a:schemeClr val="accent1"/>
            </a:solidFill>
          </a:ln>
        </p:spPr>
        <p:txBody>
          <a:bodyPr wrap="square" rtlCol="0">
            <a:spAutoFit/>
          </a:bodyPr>
          <a:lstStyle/>
          <a:p>
            <a:r>
              <a:rPr lang="en-US" dirty="0"/>
              <a:t>Jobs which are currently running, or have run and completed, can be viewed via the “Running” and “History” tabs.</a:t>
            </a:r>
          </a:p>
        </p:txBody>
      </p:sp>
      <p:cxnSp>
        <p:nvCxnSpPr>
          <p:cNvPr id="8" name="Straight Arrow Connector 7">
            <a:extLst>
              <a:ext uri="{FF2B5EF4-FFF2-40B4-BE49-F238E27FC236}">
                <a16:creationId xmlns:a16="http://schemas.microsoft.com/office/drawing/2014/main" id="{EF0FD27B-AA90-4B96-9365-314543180E91}"/>
              </a:ext>
            </a:extLst>
          </p:cNvPr>
          <p:cNvCxnSpPr/>
          <p:nvPr/>
        </p:nvCxnSpPr>
        <p:spPr>
          <a:xfrm>
            <a:off x="1691680" y="1419622"/>
            <a:ext cx="0" cy="2561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B6A8A0-E40A-4044-B74F-86B846794A48}"/>
              </a:ext>
            </a:extLst>
          </p:cNvPr>
          <p:cNvCxnSpPr/>
          <p:nvPr/>
        </p:nvCxnSpPr>
        <p:spPr>
          <a:xfrm>
            <a:off x="2195736" y="1419622"/>
            <a:ext cx="0" cy="2561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C12EA6-489F-4FAE-B966-83E1FAB217CA}"/>
              </a:ext>
            </a:extLst>
          </p:cNvPr>
          <p:cNvCxnSpPr/>
          <p:nvPr/>
        </p:nvCxnSpPr>
        <p:spPr>
          <a:xfrm>
            <a:off x="1691680" y="1419622"/>
            <a:ext cx="151216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6676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449161"/>
          </a:xfrm>
        </p:spPr>
        <p:txBody>
          <a:bodyPr>
            <a:normAutofit/>
          </a:bodyPr>
          <a:lstStyle/>
          <a:p>
            <a:r>
              <a:rPr lang="en-US" dirty="0"/>
              <a:t>The email arrives to the subscribed user</a:t>
            </a:r>
          </a:p>
        </p:txBody>
      </p:sp>
      <p:pic>
        <p:nvPicPr>
          <p:cNvPr id="5" name="Picture 4">
            <a:extLst>
              <a:ext uri="{FF2B5EF4-FFF2-40B4-BE49-F238E27FC236}">
                <a16:creationId xmlns:a16="http://schemas.microsoft.com/office/drawing/2014/main" id="{AEA63F61-569A-4C95-84DE-DF8BD141A014}"/>
              </a:ext>
            </a:extLst>
          </p:cNvPr>
          <p:cNvPicPr>
            <a:picLocks noChangeAspect="1"/>
          </p:cNvPicPr>
          <p:nvPr/>
        </p:nvPicPr>
        <p:blipFill>
          <a:blip r:embed="rId2"/>
          <a:stretch>
            <a:fillRect/>
          </a:stretch>
        </p:blipFill>
        <p:spPr>
          <a:xfrm>
            <a:off x="0" y="2226270"/>
            <a:ext cx="9144000" cy="690960"/>
          </a:xfrm>
          <a:prstGeom prst="rect">
            <a:avLst/>
          </a:prstGeom>
          <a:ln>
            <a:solidFill>
              <a:schemeClr val="accent1"/>
            </a:solidFill>
          </a:ln>
        </p:spPr>
      </p:pic>
      <p:sp>
        <p:nvSpPr>
          <p:cNvPr id="8" name="Rectangle 7">
            <a:extLst>
              <a:ext uri="{FF2B5EF4-FFF2-40B4-BE49-F238E27FC236}">
                <a16:creationId xmlns:a16="http://schemas.microsoft.com/office/drawing/2014/main" id="{B315CA36-9ECF-43F7-A8E6-BCD74D930E55}"/>
              </a:ext>
            </a:extLst>
          </p:cNvPr>
          <p:cNvSpPr/>
          <p:nvPr/>
        </p:nvSpPr>
        <p:spPr>
          <a:xfrm>
            <a:off x="2267744" y="2715766"/>
            <a:ext cx="3888432" cy="201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468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7F7EAA-1B52-482A-BC0D-9695BB6925F6}"/>
              </a:ext>
            </a:extLst>
          </p:cNvPr>
          <p:cNvPicPr>
            <a:picLocks noChangeAspect="1"/>
          </p:cNvPicPr>
          <p:nvPr/>
        </p:nvPicPr>
        <p:blipFill>
          <a:blip r:embed="rId2"/>
          <a:stretch>
            <a:fillRect/>
          </a:stretch>
        </p:blipFill>
        <p:spPr>
          <a:xfrm>
            <a:off x="1608125" y="756441"/>
            <a:ext cx="5927749" cy="391864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4067944" y="1059582"/>
            <a:ext cx="2880320" cy="504056"/>
          </a:xfrm>
          <a:solidFill>
            <a:schemeClr val="bg1"/>
          </a:solidFill>
          <a:ln>
            <a:solidFill>
              <a:schemeClr val="accent1"/>
            </a:solidFill>
          </a:ln>
        </p:spPr>
        <p:txBody>
          <a:bodyPr>
            <a:normAutofit fontScale="85000" lnSpcReduction="10000"/>
          </a:bodyPr>
          <a:lstStyle/>
          <a:p>
            <a:pPr marL="0" indent="0">
              <a:buNone/>
            </a:pPr>
            <a:r>
              <a:rPr lang="en-US" dirty="0"/>
              <a:t>Here is part of the email</a:t>
            </a:r>
          </a:p>
        </p:txBody>
      </p:sp>
    </p:spTree>
    <p:extLst>
      <p:ext uri="{BB962C8B-B14F-4D97-AF65-F5344CB8AC3E}">
        <p14:creationId xmlns:p14="http://schemas.microsoft.com/office/powerpoint/2010/main" val="154859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68CEB8-84DE-400A-BB9B-3688E01F9CFE}"/>
              </a:ext>
            </a:extLst>
          </p:cNvPr>
          <p:cNvPicPr>
            <a:picLocks noChangeAspect="1"/>
          </p:cNvPicPr>
          <p:nvPr/>
        </p:nvPicPr>
        <p:blipFill>
          <a:blip r:embed="rId2"/>
          <a:stretch>
            <a:fillRect/>
          </a:stretch>
        </p:blipFill>
        <p:spPr>
          <a:xfrm>
            <a:off x="0" y="1697782"/>
            <a:ext cx="9144000" cy="24581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Email Notifications and the System Job Letter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23528" y="771550"/>
            <a:ext cx="8640960" cy="1449161"/>
          </a:xfrm>
        </p:spPr>
        <p:txBody>
          <a:bodyPr>
            <a:normAutofit/>
          </a:bodyPr>
          <a:lstStyle/>
          <a:p>
            <a:r>
              <a:rPr lang="en-US" dirty="0"/>
              <a:t>This letter is the “System Job Letter” and can be customized like any other letter.</a:t>
            </a:r>
          </a:p>
        </p:txBody>
      </p:sp>
      <p:sp>
        <p:nvSpPr>
          <p:cNvPr id="6" name="Rectangle 5">
            <a:extLst>
              <a:ext uri="{FF2B5EF4-FFF2-40B4-BE49-F238E27FC236}">
                <a16:creationId xmlns:a16="http://schemas.microsoft.com/office/drawing/2014/main" id="{22415351-4988-410B-9EB6-13E2D04DB2BB}"/>
              </a:ext>
            </a:extLst>
          </p:cNvPr>
          <p:cNvSpPr/>
          <p:nvPr/>
        </p:nvSpPr>
        <p:spPr>
          <a:xfrm>
            <a:off x="1043608" y="3795886"/>
            <a:ext cx="129614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452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APIs</a:t>
            </a:r>
            <a:endParaRPr lang="LID4096" dirty="0"/>
          </a:p>
        </p:txBody>
      </p:sp>
    </p:spTree>
    <p:extLst>
      <p:ext uri="{BB962C8B-B14F-4D97-AF65-F5344CB8AC3E}">
        <p14:creationId xmlns:p14="http://schemas.microsoft.com/office/powerpoint/2010/main" val="149430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APIs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54681"/>
          </a:xfrm>
        </p:spPr>
        <p:txBody>
          <a:bodyPr>
            <a:normAutofit/>
          </a:bodyPr>
          <a:lstStyle/>
          <a:p>
            <a:r>
              <a:rPr lang="en-US" sz="1600" dirty="0"/>
              <a:t>It is possible to use APIs to also view information about the jobs.</a:t>
            </a:r>
          </a:p>
          <a:p>
            <a:r>
              <a:rPr lang="en-US" sz="1600" dirty="0"/>
              <a:t>See for example </a:t>
            </a:r>
            <a:r>
              <a:rPr lang="en-US" sz="1600" dirty="0">
                <a:hlinkClick r:id="rId2"/>
              </a:rPr>
              <a:t>here</a:t>
            </a:r>
            <a:r>
              <a:rPr lang="en-US" sz="1600" dirty="0"/>
              <a:t> and </a:t>
            </a:r>
            <a:r>
              <a:rPr lang="en-US" sz="1600" dirty="0">
                <a:hlinkClick r:id="rId3"/>
              </a:rPr>
              <a:t>here</a:t>
            </a:r>
            <a:r>
              <a:rPr lang="en-US" sz="1600" dirty="0"/>
              <a:t> as well as </a:t>
            </a:r>
            <a:r>
              <a:rPr lang="en-US" sz="1600" dirty="0">
                <a:hlinkClick r:id="rId4"/>
              </a:rPr>
              <a:t>Working with the Alma Jobs API</a:t>
            </a:r>
            <a:r>
              <a:rPr lang="en-US" sz="1600" dirty="0"/>
              <a:t> for more details.</a:t>
            </a:r>
          </a:p>
        </p:txBody>
      </p:sp>
      <p:sp>
        <p:nvSpPr>
          <p:cNvPr id="6" name="Rectangle 5">
            <a:extLst>
              <a:ext uri="{FF2B5EF4-FFF2-40B4-BE49-F238E27FC236}">
                <a16:creationId xmlns:a16="http://schemas.microsoft.com/office/drawing/2014/main" id="{D4B568F4-1860-4D04-B60B-D4D6F5C8F4AE}"/>
              </a:ext>
            </a:extLst>
          </p:cNvPr>
          <p:cNvSpPr/>
          <p:nvPr/>
        </p:nvSpPr>
        <p:spPr>
          <a:xfrm>
            <a:off x="3131840" y="3723878"/>
            <a:ext cx="28083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EBFF120-CABF-4649-B163-8D7D23DD8A7F}"/>
              </a:ext>
            </a:extLst>
          </p:cNvPr>
          <p:cNvPicPr>
            <a:picLocks noChangeAspect="1"/>
          </p:cNvPicPr>
          <p:nvPr/>
        </p:nvPicPr>
        <p:blipFill>
          <a:blip r:embed="rId5"/>
          <a:stretch>
            <a:fillRect/>
          </a:stretch>
        </p:blipFill>
        <p:spPr>
          <a:xfrm>
            <a:off x="0" y="1599643"/>
            <a:ext cx="9144000" cy="3138985"/>
          </a:xfrm>
          <a:prstGeom prst="rect">
            <a:avLst/>
          </a:prstGeom>
          <a:ln>
            <a:solidFill>
              <a:schemeClr val="accent1"/>
            </a:solidFill>
          </a:ln>
        </p:spPr>
      </p:pic>
      <p:sp>
        <p:nvSpPr>
          <p:cNvPr id="8" name="TextBox 7">
            <a:extLst>
              <a:ext uri="{FF2B5EF4-FFF2-40B4-BE49-F238E27FC236}">
                <a16:creationId xmlns:a16="http://schemas.microsoft.com/office/drawing/2014/main" id="{64D898BF-717D-48CA-BF77-57D208F65B06}"/>
              </a:ext>
            </a:extLst>
          </p:cNvPr>
          <p:cNvSpPr txBox="1"/>
          <p:nvPr/>
        </p:nvSpPr>
        <p:spPr>
          <a:xfrm>
            <a:off x="5436096" y="2571750"/>
            <a:ext cx="2520280" cy="646331"/>
          </a:xfrm>
          <a:prstGeom prst="rect">
            <a:avLst/>
          </a:prstGeom>
          <a:solidFill>
            <a:schemeClr val="bg1"/>
          </a:solidFill>
          <a:ln>
            <a:solidFill>
              <a:schemeClr val="accent1"/>
            </a:solidFill>
          </a:ln>
        </p:spPr>
        <p:txBody>
          <a:bodyPr wrap="square" rtlCol="0">
            <a:spAutoFit/>
          </a:bodyPr>
          <a:lstStyle/>
          <a:p>
            <a:r>
              <a:rPr lang="en-US" dirty="0"/>
              <a:t>Jobs can be both retrieved and submitted</a:t>
            </a:r>
          </a:p>
        </p:txBody>
      </p:sp>
    </p:spTree>
    <p:extLst>
      <p:ext uri="{BB962C8B-B14F-4D97-AF65-F5344CB8AC3E}">
        <p14:creationId xmlns:p14="http://schemas.microsoft.com/office/powerpoint/2010/main" val="4164519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Configuring Authority Control Task List Report Types</a:t>
            </a:r>
          </a:p>
        </p:txBody>
      </p:sp>
      <p:sp>
        <p:nvSpPr>
          <p:cNvPr id="11" name="Content Placeholder 3">
            <a:extLst>
              <a:ext uri="{FF2B5EF4-FFF2-40B4-BE49-F238E27FC236}">
                <a16:creationId xmlns:a16="http://schemas.microsoft.com/office/drawing/2014/main" id="{B9CAFA66-000C-4352-8C89-06D74B94E12B}"/>
              </a:ext>
            </a:extLst>
          </p:cNvPr>
          <p:cNvSpPr>
            <a:spLocks noGrp="1"/>
          </p:cNvSpPr>
          <p:nvPr>
            <p:ph idx="1"/>
          </p:nvPr>
        </p:nvSpPr>
        <p:spPr>
          <a:xfrm>
            <a:off x="395536" y="771550"/>
            <a:ext cx="8424936" cy="576065"/>
          </a:xfrm>
        </p:spPr>
        <p:txBody>
          <a:bodyPr>
            <a:normAutofit fontScale="77500" lnSpcReduction="20000"/>
          </a:bodyPr>
          <a:lstStyle/>
          <a:p>
            <a:r>
              <a:rPr lang="en-US" dirty="0"/>
              <a:t>This API call for example will bring the list of the first 100 scheduled jobs for category “Repository”</a:t>
            </a:r>
          </a:p>
        </p:txBody>
      </p:sp>
      <p:sp>
        <p:nvSpPr>
          <p:cNvPr id="8" name="TextBox 7">
            <a:extLst>
              <a:ext uri="{FF2B5EF4-FFF2-40B4-BE49-F238E27FC236}">
                <a16:creationId xmlns:a16="http://schemas.microsoft.com/office/drawing/2014/main" id="{5C907592-CE3A-468A-B162-015FC35A14F5}"/>
              </a:ext>
            </a:extLst>
          </p:cNvPr>
          <p:cNvSpPr txBox="1"/>
          <p:nvPr/>
        </p:nvSpPr>
        <p:spPr>
          <a:xfrm>
            <a:off x="323528" y="1851670"/>
            <a:ext cx="8424936" cy="923330"/>
          </a:xfrm>
          <a:prstGeom prst="rect">
            <a:avLst/>
          </a:prstGeom>
          <a:noFill/>
        </p:spPr>
        <p:txBody>
          <a:bodyPr wrap="square" rtlCol="0">
            <a:spAutoFit/>
          </a:bodyPr>
          <a:lstStyle/>
          <a:p>
            <a:r>
              <a:rPr lang="en-US" dirty="0"/>
              <a:t>https://api-eu.hosted.exlibrisgroup.com/almaws/v1/conf/jobs?limit=100&amp;offset=0&amp;category=REPOSITORY&amp;type=SCHEDULED&amp;apikey={apikey}</a:t>
            </a:r>
          </a:p>
        </p:txBody>
      </p:sp>
    </p:spTree>
    <p:extLst>
      <p:ext uri="{BB962C8B-B14F-4D97-AF65-F5344CB8AC3E}">
        <p14:creationId xmlns:p14="http://schemas.microsoft.com/office/powerpoint/2010/main" val="27253024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Configuring Authority Control Task List Report Types</a:t>
            </a:r>
          </a:p>
        </p:txBody>
      </p:sp>
      <p:sp>
        <p:nvSpPr>
          <p:cNvPr id="11" name="Content Placeholder 3">
            <a:extLst>
              <a:ext uri="{FF2B5EF4-FFF2-40B4-BE49-F238E27FC236}">
                <a16:creationId xmlns:a16="http://schemas.microsoft.com/office/drawing/2014/main" id="{B9CAFA66-000C-4352-8C89-06D74B94E12B}"/>
              </a:ext>
            </a:extLst>
          </p:cNvPr>
          <p:cNvSpPr>
            <a:spLocks noGrp="1"/>
          </p:cNvSpPr>
          <p:nvPr>
            <p:ph idx="1"/>
          </p:nvPr>
        </p:nvSpPr>
        <p:spPr>
          <a:xfrm>
            <a:off x="395536" y="771550"/>
            <a:ext cx="8424936" cy="725262"/>
          </a:xfrm>
        </p:spPr>
        <p:txBody>
          <a:bodyPr>
            <a:normAutofit fontScale="92500" lnSpcReduction="10000"/>
          </a:bodyPr>
          <a:lstStyle/>
          <a:p>
            <a:r>
              <a:rPr lang="en-US" dirty="0"/>
              <a:t>Here is one of the scheduled jobs as seen when retrieved via the API and via the Alma “Monitor Jobs”</a:t>
            </a:r>
          </a:p>
        </p:txBody>
      </p:sp>
      <p:pic>
        <p:nvPicPr>
          <p:cNvPr id="5" name="Picture 4">
            <a:extLst>
              <a:ext uri="{FF2B5EF4-FFF2-40B4-BE49-F238E27FC236}">
                <a16:creationId xmlns:a16="http://schemas.microsoft.com/office/drawing/2014/main" id="{B9B41628-B70F-425B-905D-3C6EBA3324CF}"/>
              </a:ext>
            </a:extLst>
          </p:cNvPr>
          <p:cNvPicPr>
            <a:picLocks noChangeAspect="1"/>
          </p:cNvPicPr>
          <p:nvPr/>
        </p:nvPicPr>
        <p:blipFill>
          <a:blip r:embed="rId2"/>
          <a:stretch>
            <a:fillRect/>
          </a:stretch>
        </p:blipFill>
        <p:spPr>
          <a:xfrm>
            <a:off x="1331640" y="1648869"/>
            <a:ext cx="6248400" cy="1314450"/>
          </a:xfrm>
          <a:prstGeom prst="rect">
            <a:avLst/>
          </a:prstGeom>
          <a:ln>
            <a:solidFill>
              <a:schemeClr val="accent1"/>
            </a:solidFill>
          </a:ln>
        </p:spPr>
      </p:pic>
      <p:pic>
        <p:nvPicPr>
          <p:cNvPr id="6" name="Picture 5">
            <a:extLst>
              <a:ext uri="{FF2B5EF4-FFF2-40B4-BE49-F238E27FC236}">
                <a16:creationId xmlns:a16="http://schemas.microsoft.com/office/drawing/2014/main" id="{187BFF11-8847-41C1-B2ED-752E9C8AF024}"/>
              </a:ext>
            </a:extLst>
          </p:cNvPr>
          <p:cNvPicPr>
            <a:picLocks noChangeAspect="1"/>
          </p:cNvPicPr>
          <p:nvPr/>
        </p:nvPicPr>
        <p:blipFill>
          <a:blip r:embed="rId3"/>
          <a:stretch>
            <a:fillRect/>
          </a:stretch>
        </p:blipFill>
        <p:spPr>
          <a:xfrm>
            <a:off x="0" y="3247871"/>
            <a:ext cx="9144000" cy="1412111"/>
          </a:xfrm>
          <a:prstGeom prst="rect">
            <a:avLst/>
          </a:prstGeom>
          <a:ln>
            <a:solidFill>
              <a:schemeClr val="accent1"/>
            </a:solidFill>
          </a:ln>
        </p:spPr>
      </p:pic>
      <p:sp>
        <p:nvSpPr>
          <p:cNvPr id="7" name="Rectangle 6">
            <a:extLst>
              <a:ext uri="{FF2B5EF4-FFF2-40B4-BE49-F238E27FC236}">
                <a16:creationId xmlns:a16="http://schemas.microsoft.com/office/drawing/2014/main" id="{78BBFAD3-DE1E-43A0-BFC4-6FFE0FB16555}"/>
              </a:ext>
            </a:extLst>
          </p:cNvPr>
          <p:cNvSpPr/>
          <p:nvPr/>
        </p:nvSpPr>
        <p:spPr>
          <a:xfrm>
            <a:off x="1619672" y="1923678"/>
            <a:ext cx="29523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D29FD5-CF4C-424A-97E5-16166DB7B036}"/>
              </a:ext>
            </a:extLst>
          </p:cNvPr>
          <p:cNvSpPr/>
          <p:nvPr/>
        </p:nvSpPr>
        <p:spPr>
          <a:xfrm>
            <a:off x="971600" y="4371950"/>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0825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E2A91D-2EBB-45BC-B2E9-F9F9D41D28E1}"/>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269451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861951" cy="1240583"/>
          </a:xfrm>
        </p:spPr>
        <p:txBody>
          <a:bodyPr/>
          <a:lstStyle/>
          <a:p>
            <a:r>
              <a:rPr lang="en-US" dirty="0"/>
              <a:t>Scheduled Jobs from Fulfillment Jobs Configuration </a:t>
            </a:r>
            <a:endParaRPr lang="LID4096" dirty="0"/>
          </a:p>
        </p:txBody>
      </p:sp>
    </p:spTree>
    <p:extLst>
      <p:ext uri="{BB962C8B-B14F-4D97-AF65-F5344CB8AC3E}">
        <p14:creationId xmlns:p14="http://schemas.microsoft.com/office/powerpoint/2010/main" val="157952754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19348</TotalTime>
  <Words>2456</Words>
  <Application>Microsoft Office PowerPoint</Application>
  <PresentationFormat>On-screen Show (16:9)</PresentationFormat>
  <Paragraphs>312</Paragraphs>
  <Slides>87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87</vt:i4>
      </vt:variant>
    </vt:vector>
  </HeadingPairs>
  <TitlesOfParts>
    <vt:vector size="92" baseType="lpstr">
      <vt:lpstr>Arial</vt:lpstr>
      <vt:lpstr>Calibri</vt:lpstr>
      <vt:lpstr>Calibri Light</vt:lpstr>
      <vt:lpstr>IGeLU_2016_16X9 (1)</vt:lpstr>
      <vt:lpstr>Ex_Libris_2020</vt:lpstr>
      <vt:lpstr>Job Management in Alma</vt:lpstr>
      <vt:lpstr>PowerPoint Presentation</vt:lpstr>
      <vt:lpstr>Types of jobs</vt:lpstr>
      <vt:lpstr>Types of Jobs</vt:lpstr>
      <vt:lpstr>Scheduled Jobs</vt:lpstr>
      <vt:lpstr>Scheduled Jobs</vt:lpstr>
      <vt:lpstr>Scheduled Jobs</vt:lpstr>
      <vt:lpstr>Scheduled Jobs</vt:lpstr>
      <vt:lpstr>Scheduled Jobs from Fulfillment Jobs Configuration </vt:lpstr>
      <vt:lpstr>Scheduled Jobs from Fulfillment Jobs Configuration </vt:lpstr>
      <vt:lpstr>Scheduled Jobs from Fulfillment Jobs Configuration </vt:lpstr>
      <vt:lpstr>Scheduled Jobs from Fulfillment Jobs Configuration </vt:lpstr>
      <vt:lpstr>Scheduled Jobs from Fulfillment Jobs Configuration </vt:lpstr>
      <vt:lpstr>Scheduled Jobs from Fulfillment Jobs Configuration </vt:lpstr>
      <vt:lpstr>Scheduled Jobs from Profiles</vt:lpstr>
      <vt:lpstr>Scheduled Jobs from Profiles</vt:lpstr>
      <vt:lpstr>Scheduled Jobs from Profiles</vt:lpstr>
      <vt:lpstr>Scheduled Jobs from Profiles</vt:lpstr>
      <vt:lpstr>Scheduled Jobs from Profiles</vt:lpstr>
      <vt:lpstr>Scheduled Jobs from Profiles</vt:lpstr>
      <vt:lpstr>Scheduled Jobs from Profiles</vt:lpstr>
      <vt:lpstr>Scheduled Jobs from Profiles</vt:lpstr>
      <vt:lpstr>Scheduled Jobs from Profiles</vt:lpstr>
      <vt:lpstr>Workflow Jobs</vt:lpstr>
      <vt:lpstr>Workflow Jobs</vt:lpstr>
      <vt:lpstr>Workflow Jobs</vt:lpstr>
      <vt:lpstr>Workflow Jobs</vt:lpstr>
      <vt:lpstr>Workflow Jobs</vt:lpstr>
      <vt:lpstr>Workflow Jobs</vt:lpstr>
      <vt:lpstr>Workflow Jobs</vt:lpstr>
      <vt:lpstr>Workflow Jobs</vt:lpstr>
      <vt:lpstr>Workflow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Manual Jobs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Export jobs and viewing exported files</vt:lpstr>
      <vt:lpstr>The Scheduled Jobs Status Widget</vt:lpstr>
      <vt:lpstr>The Scheduled Jobs Status Widget</vt:lpstr>
      <vt:lpstr>The Scheduled Jobs Status Widget</vt:lpstr>
      <vt:lpstr>The Scheduled Jobs Status Widget</vt:lpstr>
      <vt:lpstr>The Scheduled Jobs Status Widget</vt:lpstr>
      <vt:lpstr>The Scheduled Jobs Status Widget</vt:lpstr>
      <vt:lpstr>The Scheduled Jobs Status Widget</vt:lpstr>
      <vt:lpstr>The Scheduled Jobs Status Widget</vt:lpstr>
      <vt:lpstr>The Scheduled Jobs Status Widget</vt:lpstr>
      <vt:lpstr>Email Notifications and the System Job Letter</vt:lpstr>
      <vt:lpstr>Email Notifications and the System Job Letter</vt:lpstr>
      <vt:lpstr>Email Notifications and the System Job Letter</vt:lpstr>
      <vt:lpstr>Email Notifications and the System Job Letter</vt:lpstr>
      <vt:lpstr>Email Notifications and the System Job Letter</vt:lpstr>
      <vt:lpstr>Email Notifications and the System Job Letter</vt:lpstr>
      <vt:lpstr>Email Notifications and the System Job Letter</vt:lpstr>
      <vt:lpstr>Email Notifications and the System Job Letter</vt:lpstr>
      <vt:lpstr>Email Notifications and the System Job Letter</vt:lpstr>
      <vt:lpstr>APIs</vt:lpstr>
      <vt:lpstr>APIs</vt:lpstr>
      <vt:lpstr>Configuring Authority Control Task List Report Types</vt:lpstr>
      <vt:lpstr>Configuring Authority Control Task List Report Types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1810</cp:revision>
  <dcterms:created xsi:type="dcterms:W3CDTF">2017-01-02T15:10:30Z</dcterms:created>
  <dcterms:modified xsi:type="dcterms:W3CDTF">2025-11-06T16:06:43Z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